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handoutMasterIdLst>
    <p:handoutMasterId r:id="rId21"/>
  </p:handoutMasterIdLst>
  <p:sldIdLst>
    <p:sldId id="256" r:id="rId2"/>
    <p:sldId id="803" r:id="rId3"/>
    <p:sldId id="825" r:id="rId4"/>
    <p:sldId id="826" r:id="rId5"/>
    <p:sldId id="804" r:id="rId6"/>
    <p:sldId id="824" r:id="rId7"/>
    <p:sldId id="818" r:id="rId8"/>
    <p:sldId id="839" r:id="rId9"/>
    <p:sldId id="833" r:id="rId10"/>
    <p:sldId id="834" r:id="rId11"/>
    <p:sldId id="835" r:id="rId12"/>
    <p:sldId id="836" r:id="rId13"/>
    <p:sldId id="837" r:id="rId14"/>
    <p:sldId id="841" r:id="rId15"/>
    <p:sldId id="838" r:id="rId16"/>
    <p:sldId id="842" r:id="rId17"/>
    <p:sldId id="843" r:id="rId18"/>
    <p:sldId id="832" r:id="rId19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015B"/>
    <a:srgbClr val="005250"/>
    <a:srgbClr val="FF5B5F"/>
    <a:srgbClr val="FF7C80"/>
    <a:srgbClr val="3DC3C3"/>
    <a:srgbClr val="006666"/>
    <a:srgbClr val="F600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27" autoAdjust="0"/>
    <p:restoredTop sz="94707" autoAdjust="0"/>
  </p:normalViewPr>
  <p:slideViewPr>
    <p:cSldViewPr>
      <p:cViewPr>
        <p:scale>
          <a:sx n="75" d="100"/>
          <a:sy n="75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26" y="-84"/>
      </p:cViewPr>
      <p:guideLst>
        <p:guide orient="horz" pos="3127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Антимонопольное!$A$5</c:f>
              <c:strCache>
                <c:ptCount val="1"/>
                <c:pt idx="0">
                  <c:v>ст.10,11,14</c:v>
                </c:pt>
              </c:strCache>
            </c:strRef>
          </c:tx>
          <c:spPr>
            <a:solidFill>
              <a:srgbClr val="3366FF"/>
            </a:solidFill>
            <a:ln w="13017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6034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Антимонопольное!$B$3:$M$4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2011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</c:lvl>
                <c:lvl>
                  <c:pt idx="0">
                    <c:v>Рассмотрено заявлений</c:v>
                  </c:pt>
                  <c:pt idx="3">
                    <c:v>Возбуждено дел</c:v>
                  </c:pt>
                  <c:pt idx="6">
                    <c:v>Признано нарушившими</c:v>
                  </c:pt>
                  <c:pt idx="9">
                    <c:v>Выдано предписаний</c:v>
                  </c:pt>
                </c:lvl>
              </c:multiLvlStrCache>
            </c:multiLvlStrRef>
          </c:cat>
          <c:val>
            <c:numRef>
              <c:f>Антимонопольное!$B$5:$M$5</c:f>
              <c:numCache>
                <c:formatCode>General</c:formatCode>
                <c:ptCount val="12"/>
                <c:pt idx="0">
                  <c:v>66</c:v>
                </c:pt>
                <c:pt idx="1">
                  <c:v>116</c:v>
                </c:pt>
                <c:pt idx="2">
                  <c:v>84</c:v>
                </c:pt>
                <c:pt idx="3">
                  <c:v>34</c:v>
                </c:pt>
                <c:pt idx="4">
                  <c:v>36</c:v>
                </c:pt>
                <c:pt idx="5">
                  <c:v>32</c:v>
                </c:pt>
                <c:pt idx="6">
                  <c:v>20</c:v>
                </c:pt>
                <c:pt idx="7">
                  <c:v>25</c:v>
                </c:pt>
                <c:pt idx="8">
                  <c:v>20</c:v>
                </c:pt>
                <c:pt idx="9">
                  <c:v>20</c:v>
                </c:pt>
                <c:pt idx="10">
                  <c:v>17</c:v>
                </c:pt>
                <c:pt idx="1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Антимонопольное!$A$6</c:f>
              <c:strCache>
                <c:ptCount val="1"/>
                <c:pt idx="0">
                  <c:v>ст.15,16, 17, 17.1</c:v>
                </c:pt>
              </c:strCache>
            </c:strRef>
          </c:tx>
          <c:spPr>
            <a:solidFill>
              <a:srgbClr val="FF0000"/>
            </a:solidFill>
            <a:ln w="13017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6034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Антимонопольное!$B$3:$M$4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2011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</c:lvl>
                <c:lvl>
                  <c:pt idx="0">
                    <c:v>Рассмотрено заявлений</c:v>
                  </c:pt>
                  <c:pt idx="3">
                    <c:v>Возбуждено дел</c:v>
                  </c:pt>
                  <c:pt idx="6">
                    <c:v>Признано нарушившими</c:v>
                  </c:pt>
                  <c:pt idx="9">
                    <c:v>Выдано предписаний</c:v>
                  </c:pt>
                </c:lvl>
              </c:multiLvlStrCache>
            </c:multiLvlStrRef>
          </c:cat>
          <c:val>
            <c:numRef>
              <c:f>Антимонопольное!$B$6:$M$6</c:f>
              <c:numCache>
                <c:formatCode>General</c:formatCode>
                <c:ptCount val="12"/>
                <c:pt idx="0">
                  <c:v>84</c:v>
                </c:pt>
                <c:pt idx="1">
                  <c:v>79</c:v>
                </c:pt>
                <c:pt idx="2">
                  <c:v>91</c:v>
                </c:pt>
                <c:pt idx="3">
                  <c:v>95</c:v>
                </c:pt>
                <c:pt idx="4">
                  <c:v>66</c:v>
                </c:pt>
                <c:pt idx="5">
                  <c:v>69</c:v>
                </c:pt>
                <c:pt idx="6">
                  <c:v>86</c:v>
                </c:pt>
                <c:pt idx="7">
                  <c:v>53</c:v>
                </c:pt>
                <c:pt idx="8">
                  <c:v>52</c:v>
                </c:pt>
                <c:pt idx="9">
                  <c:v>86</c:v>
                </c:pt>
                <c:pt idx="10">
                  <c:v>39</c:v>
                </c:pt>
                <c:pt idx="11">
                  <c:v>28</c:v>
                </c:pt>
              </c:numCache>
            </c:numRef>
          </c:val>
        </c:ser>
        <c:ser>
          <c:idx val="2"/>
          <c:order val="2"/>
          <c:tx>
            <c:strRef>
              <c:f>Антимонопольное!$A$7</c:f>
              <c:strCache>
                <c:ptCount val="1"/>
                <c:pt idx="0">
                  <c:v>ст. 18,25</c:v>
                </c:pt>
              </c:strCache>
            </c:strRef>
          </c:tx>
          <c:spPr>
            <a:solidFill>
              <a:srgbClr val="339966"/>
            </a:solidFill>
            <a:ln w="3254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6034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Антимонопольное!$B$3:$M$4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2011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</c:lvl>
                <c:lvl>
                  <c:pt idx="0">
                    <c:v>Рассмотрено заявлений</c:v>
                  </c:pt>
                  <c:pt idx="3">
                    <c:v>Возбуждено дел</c:v>
                  </c:pt>
                  <c:pt idx="6">
                    <c:v>Признано нарушившими</c:v>
                  </c:pt>
                  <c:pt idx="9">
                    <c:v>Выдано предписаний</c:v>
                  </c:pt>
                </c:lvl>
              </c:multiLvlStrCache>
            </c:multiLvlStrRef>
          </c:cat>
          <c:val>
            <c:numRef>
              <c:f>Антимонопольное!$B$7:$M$7</c:f>
              <c:numCache>
                <c:formatCode>General</c:formatCode>
                <c:ptCount val="12"/>
                <c:pt idx="3">
                  <c:v>18</c:v>
                </c:pt>
                <c:pt idx="4">
                  <c:v>23</c:v>
                </c:pt>
                <c:pt idx="5">
                  <c:v>11</c:v>
                </c:pt>
                <c:pt idx="6">
                  <c:v>17</c:v>
                </c:pt>
                <c:pt idx="7">
                  <c:v>21</c:v>
                </c:pt>
                <c:pt idx="8">
                  <c:v>8</c:v>
                </c:pt>
                <c:pt idx="9">
                  <c:v>17</c:v>
                </c:pt>
                <c:pt idx="10">
                  <c:v>11</c:v>
                </c:pt>
                <c:pt idx="11">
                  <c:v>8</c:v>
                </c:pt>
              </c:numCache>
            </c:numRef>
          </c:val>
        </c:ser>
        <c:ser>
          <c:idx val="3"/>
          <c:order val="3"/>
          <c:tx>
            <c:strRef>
              <c:f>Антимонопольное!$B$8</c:f>
              <c:strCache>
                <c:ptCount val="1"/>
                <c:pt idx="0">
                  <c:v>150</c:v>
                </c:pt>
              </c:strCache>
            </c:strRef>
          </c:tx>
          <c:spPr>
            <a:noFill/>
            <a:ln w="26034">
              <a:noFill/>
            </a:ln>
          </c:spPr>
          <c:invertIfNegative val="0"/>
          <c:dLbls>
            <c:dLbl>
              <c:idx val="0"/>
              <c:layout>
                <c:manualLayout>
                  <c:x val="4.4705320925793367E-3"/>
                  <c:y val="0.10659146901115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83607730851826E-2"/>
                  <c:y val="0.14414231196560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229062276306372E-3"/>
                  <c:y val="0.13147142650113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2940825578620858E-3"/>
                  <c:y val="9.883741526174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784299689811501E-3"/>
                  <c:y val="8.0917346988068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9438081603435935E-3"/>
                  <c:y val="6.665684427483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651873061321881E-3"/>
                  <c:y val="7.5675893274076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958363159150561E-2"/>
                  <c:y val="5.2674750012076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575757575757576E-3"/>
                  <c:y val="3.2719836400817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121212121212121E-2"/>
                  <c:y val="8.793456032719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0606060606060718E-2"/>
                  <c:y val="3.067484662576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575757575757576E-3"/>
                  <c:y val="1.2269938650306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54">
                <a:solidFill>
                  <a:srgbClr val="FFFFFF"/>
                </a:solidFill>
                <a:prstDash val="solid"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Антимонопольное!$B$8:$M$8</c:f>
              <c:numCache>
                <c:formatCode>General</c:formatCode>
                <c:ptCount val="12"/>
                <c:pt idx="0">
                  <c:v>150</c:v>
                </c:pt>
                <c:pt idx="1">
                  <c:v>195</c:v>
                </c:pt>
                <c:pt idx="2">
                  <c:v>175</c:v>
                </c:pt>
                <c:pt idx="3">
                  <c:v>147</c:v>
                </c:pt>
                <c:pt idx="4">
                  <c:v>125</c:v>
                </c:pt>
                <c:pt idx="5">
                  <c:v>112</c:v>
                </c:pt>
                <c:pt idx="6">
                  <c:v>123</c:v>
                </c:pt>
                <c:pt idx="7">
                  <c:v>99</c:v>
                </c:pt>
                <c:pt idx="8">
                  <c:v>80</c:v>
                </c:pt>
                <c:pt idx="9">
                  <c:v>123</c:v>
                </c:pt>
                <c:pt idx="10">
                  <c:v>67</c:v>
                </c:pt>
                <c:pt idx="11">
                  <c:v>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197952"/>
        <c:axId val="85199488"/>
        <c:axId val="0"/>
      </c:bar3DChart>
      <c:catAx>
        <c:axId val="851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199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199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197952"/>
        <c:crosses val="autoZero"/>
        <c:crossBetween val="between"/>
      </c:valAx>
      <c:spPr>
        <a:noFill/>
        <a:ln w="2603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accent6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19441210710128057"/>
          <c:y val="0.94518272425249172"/>
          <c:w val="0.61233993015133881"/>
          <c:h val="5.4817275747508304E-2"/>
        </c:manualLayout>
      </c:layout>
      <c:overlay val="0"/>
      <c:spPr>
        <a:solidFill>
          <a:srgbClr val="FFFFFF"/>
        </a:solidFill>
        <a:ln w="3254">
          <a:solidFill>
            <a:srgbClr val="FFFFFF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434782608695652E-3"/>
          <c:y val="2.0648967551622419E-2"/>
          <c:w val="0.96557971014492749"/>
          <c:h val="0.74631268436578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Лист2!$A$7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278212719634373E-3"/>
                  <c:y val="-1.863383687567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23329747123173E-3"/>
                  <c:y val="-2.1112316716634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66294735572733E-2"/>
                  <c:y val="-2.570679064202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86752531261377E-2"/>
                  <c:y val="-3.1578026023447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72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Лист2!$B$6:$E$6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Лист2!$B$7:$E$7</c:f>
              <c:numCache>
                <c:formatCode>General</c:formatCode>
                <c:ptCount val="4"/>
                <c:pt idx="0">
                  <c:v>86</c:v>
                </c:pt>
                <c:pt idx="1">
                  <c:v>54</c:v>
                </c:pt>
                <c:pt idx="2">
                  <c:v>53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Лист2!$A$8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136935857741581E-2"/>
                  <c:y val="-1.6857233119901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21332401210811E-2"/>
                  <c:y val="-1.748387484296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52105756274108E-2"/>
                  <c:y val="-2.9961874238758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26186740368517E-2"/>
                  <c:y val="-1.7794795538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72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Лист2!$B$6:$E$6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Лист2!$B$8:$E$8</c:f>
              <c:numCache>
                <c:formatCode>General</c:formatCode>
                <c:ptCount val="4"/>
                <c:pt idx="0">
                  <c:v>53</c:v>
                </c:pt>
                <c:pt idx="1">
                  <c:v>58</c:v>
                </c:pt>
                <c:pt idx="2">
                  <c:v>54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Лист2!$A$9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layout>
                <c:manualLayout>
                  <c:x val="1.1700182815356491E-2"/>
                  <c:y val="-1.457637552110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162590507996372E-2"/>
                  <c:y val="-1.214697960091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751371115173671E-3"/>
                  <c:y val="-1.2146979600917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37659963436821E-2"/>
                  <c:y val="-7.2881877605503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Лист2!$B$6:$E$6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Лист2!$B$9:$E$9</c:f>
              <c:numCache>
                <c:formatCode>General</c:formatCode>
                <c:ptCount val="4"/>
                <c:pt idx="0">
                  <c:v>52</c:v>
                </c:pt>
                <c:pt idx="1">
                  <c:v>20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755008"/>
        <c:axId val="23777280"/>
        <c:axId val="0"/>
      </c:bar3DChart>
      <c:catAx>
        <c:axId val="237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09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77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77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755008"/>
        <c:crosses val="autoZero"/>
        <c:crossBetween val="between"/>
      </c:valAx>
      <c:spPr>
        <a:noFill/>
        <a:ln w="40721">
          <a:noFill/>
        </a:ln>
      </c:spPr>
    </c:plotArea>
    <c:legend>
      <c:legendPos val="b"/>
      <c:layout>
        <c:manualLayout>
          <c:xMode val="edge"/>
          <c:yMode val="edge"/>
          <c:x val="0.41304347826086957"/>
          <c:y val="0.92330383480825962"/>
          <c:w val="0.22504034893261743"/>
          <c:h val="5.0123793981869821E-2"/>
        </c:manualLayout>
      </c:layout>
      <c:overlay val="0"/>
      <c:spPr>
        <a:solidFill>
          <a:srgbClr val="FFFFFF"/>
        </a:solidFill>
        <a:ln w="40721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52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1.9927536231884056E-2"/>
          <c:y val="2.359882005899705E-2"/>
          <c:w val="0.96557971014492749"/>
          <c:h val="0.74631268436578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7737610865556303E-4"/>
                  <c:y val="-1.7523662191709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245835926402E-2"/>
                  <c:y val="-2.078151546211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2037994321341802E-2"/>
                  <c:y val="-3.3102884771449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745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Лист2!$B$11:$E$11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Лист2!$B$12:$E$12</c:f>
              <c:numCache>
                <c:formatCode>General</c:formatCode>
                <c:ptCount val="4"/>
                <c:pt idx="0">
                  <c:v>17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Лист2!$A$13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484722644678295E-2"/>
                  <c:y val="-1.7531583260253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08587729669434E-2"/>
                  <c:y val="-2.4791315329619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9542780200802E-2"/>
                  <c:y val="-1.8444742719726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57824996701649E-2"/>
                  <c:y val="-2.9631072984240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745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Лист2!$B$11:$E$11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Лист2!$B$13:$E$13</c:f>
              <c:numCache>
                <c:formatCode>General</c:formatCode>
                <c:ptCount val="4"/>
                <c:pt idx="0">
                  <c:v>21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Лист2!$A$14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layout>
                <c:manualLayout>
                  <c:x val="7.4349442379182153E-3"/>
                  <c:y val="-2.4279208604857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43866171003718E-2"/>
                  <c:y val="-1.6995446023400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1.3382899628252789E-2"/>
                  <c:y val="-1.6995446023400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Лист2!$B$11:$E$11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Лист2!$B$14:$E$14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390080"/>
        <c:axId val="21391616"/>
        <c:axId val="0"/>
      </c:bar3DChart>
      <c:catAx>
        <c:axId val="213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09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139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91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390080"/>
        <c:crosses val="autoZero"/>
        <c:crossBetween val="between"/>
      </c:valAx>
      <c:spPr>
        <a:noFill/>
        <a:ln w="40745">
          <a:noFill/>
        </a:ln>
      </c:spPr>
    </c:plotArea>
    <c:legend>
      <c:legendPos val="b"/>
      <c:layout>
        <c:manualLayout>
          <c:xMode val="edge"/>
          <c:yMode val="edge"/>
          <c:x val="0.41304347826086957"/>
          <c:y val="0.92330383480825962"/>
          <c:w val="0.22880496443520768"/>
          <c:h val="5.009336024820616E-2"/>
        </c:manualLayout>
      </c:layout>
      <c:overlay val="0"/>
      <c:spPr>
        <a:solidFill>
          <a:srgbClr val="FFFFFF"/>
        </a:solidFill>
        <a:ln w="40745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52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6304347826086956E-2"/>
          <c:y val="2.6548672566371681E-2"/>
          <c:w val="0.96557971014492749"/>
          <c:h val="0.75516224188790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Лист2!$A$17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674689429817617E-2"/>
                  <c:y val="-1.5083092752069326E-2"/>
                </c:manualLayout>
              </c:layout>
              <c:spPr>
                <a:noFill/>
                <a:ln w="39617">
                  <a:noFill/>
                </a:ln>
              </c:spPr>
              <c:txPr>
                <a:bodyPr/>
                <a:lstStyle/>
                <a:p>
                  <a:pPr>
                    <a:defRPr sz="125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938690200883969E-3"/>
                  <c:y val="-1.4279441432768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216825939043667E-2"/>
                  <c:y val="-1.805017544939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816594452201713E-2"/>
                  <c:y val="-2.286738105711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9617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Лист2!$B$16:$E$16</c:f>
              <c:strCache>
                <c:ptCount val="4"/>
                <c:pt idx="0">
                  <c:v>Выдано предписаний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Лист2!$B$17:$E$17</c:f>
              <c:numCache>
                <c:formatCode>General</c:formatCode>
                <c:ptCount val="4"/>
                <c:pt idx="0">
                  <c:v>145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Лист2!$A$18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293281895521745E-2"/>
                  <c:y val="-1.429854372513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1318968047686E-2"/>
                  <c:y val="-1.56235587375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334275887002848E-2"/>
                  <c:y val="-2.260576315934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9639695403716E-2"/>
                  <c:y val="-2.51041917699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9617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Лист2!$B$16:$E$16</c:f>
              <c:strCache>
                <c:ptCount val="4"/>
                <c:pt idx="0">
                  <c:v>Выдано предписаний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Лист2!$B$18:$E$18</c:f>
              <c:numCache>
                <c:formatCode>General</c:formatCode>
                <c:ptCount val="4"/>
                <c:pt idx="0">
                  <c:v>139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Лист2!$A$19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162705667276051E-2"/>
                  <c:y val="-4.996876951905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751371115174209E-3"/>
                  <c:y val="-2.4984384759526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751371115173671E-3"/>
                  <c:y val="-1.4990630855715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62705667276051E-2"/>
                  <c:y val="-1.4990630855715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Лист2!$B$16:$E$16</c:f>
              <c:strCache>
                <c:ptCount val="4"/>
                <c:pt idx="0">
                  <c:v>Выдано предписаний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Лист2!$B$19:$E$19</c:f>
              <c:numCache>
                <c:formatCode>General</c:formatCode>
                <c:ptCount val="4"/>
                <c:pt idx="0">
                  <c:v>59</c:v>
                </c:pt>
                <c:pt idx="1">
                  <c:v>11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07072"/>
        <c:axId val="21533440"/>
        <c:axId val="0"/>
      </c:bar3DChart>
      <c:catAx>
        <c:axId val="215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153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3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07072"/>
        <c:crosses val="autoZero"/>
        <c:crossBetween val="between"/>
      </c:valAx>
      <c:spPr>
        <a:noFill/>
        <a:ln w="39617">
          <a:noFill/>
        </a:ln>
      </c:spPr>
    </c:plotArea>
    <c:legend>
      <c:legendPos val="b"/>
      <c:layout>
        <c:manualLayout>
          <c:xMode val="edge"/>
          <c:yMode val="edge"/>
          <c:x val="0.41485507246376813"/>
          <c:y val="0.93215339233038352"/>
          <c:w val="0.21890880824540443"/>
          <c:h val="5.0546361280105437E-2"/>
        </c:manualLayout>
      </c:layout>
      <c:overlay val="0"/>
      <c:spPr>
        <a:solidFill>
          <a:srgbClr val="FFFFFF"/>
        </a:solidFill>
        <a:ln w="39617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48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1.3740458015267175E-2"/>
          <c:y val="2.6548672566371681E-2"/>
          <c:w val="0.97099236641221376"/>
          <c:h val="0.75516224188790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Лист2!$A$22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218730656839742E-3"/>
                  <c:y val="-1.599433424975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881011674271977E-3"/>
                  <c:y val="-8.2479946096681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108537621097182E-3"/>
                  <c:y val="-1.1522326105239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70311937698827E-3"/>
                  <c:y val="-2.3685393479468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Лист2!$B$21:$E$21</c:f>
              <c:strCache>
                <c:ptCount val="4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Лист2!$B$22:$E$22</c:f>
              <c:numCache>
                <c:formatCode>General</c:formatCode>
                <c:ptCount val="4"/>
                <c:pt idx="0">
                  <c:v>111</c:v>
                </c:pt>
                <c:pt idx="1">
                  <c:v>24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Лист2!$A$23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70881976133242E-2"/>
                  <c:y val="-3.127592498782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98191999309045E-2"/>
                  <c:y val="-2.188671450422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369157465920052E-3"/>
                  <c:y val="-1.619106168880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4115648706617E-2"/>
                  <c:y val="-3.015674258706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Лист2!$B$21:$E$21</c:f>
              <c:strCache>
                <c:ptCount val="4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Лист2!$B$23:$E$23</c:f>
              <c:numCache>
                <c:formatCode>General</c:formatCode>
                <c:ptCount val="4"/>
                <c:pt idx="0">
                  <c:v>144</c:v>
                </c:pt>
                <c:pt idx="1">
                  <c:v>34</c:v>
                </c:pt>
                <c:pt idx="2">
                  <c:v>9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Лист2!$A$24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0237659963436955E-2"/>
                  <c:y val="-1.7489069331667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2797074954242E-2"/>
                  <c:y val="-9.9937539038101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550274223034734E-2"/>
                  <c:y val="-9.9937539038101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00182815356491E-2"/>
                  <c:y val="-9.9937539038101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Лист2!$B$21:$E$21</c:f>
              <c:strCache>
                <c:ptCount val="4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Лист2!$B$24:$E$24</c:f>
              <c:numCache>
                <c:formatCode>General</c:formatCode>
                <c:ptCount val="4"/>
                <c:pt idx="0">
                  <c:v>131</c:v>
                </c:pt>
                <c:pt idx="1">
                  <c:v>66</c:v>
                </c:pt>
                <c:pt idx="2">
                  <c:v>56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184320"/>
        <c:axId val="24185856"/>
        <c:axId val="0"/>
      </c:bar3DChart>
      <c:catAx>
        <c:axId val="241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185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185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84320"/>
        <c:crosses val="autoZero"/>
        <c:crossBetween val="between"/>
      </c:valAx>
      <c:spPr>
        <a:noFill/>
        <a:ln w="35229">
          <a:noFill/>
        </a:ln>
      </c:spPr>
    </c:plotArea>
    <c:legend>
      <c:legendPos val="b"/>
      <c:layout>
        <c:manualLayout>
          <c:xMode val="edge"/>
          <c:yMode val="edge"/>
          <c:x val="0.36173153492924903"/>
          <c:y val="0.92715655077781112"/>
          <c:w val="0.31881731419769971"/>
          <c:h val="4.6601385944808109E-2"/>
        </c:manualLayout>
      </c:layout>
      <c:overlay val="0"/>
      <c:spPr>
        <a:solidFill>
          <a:srgbClr val="FFFFFF"/>
        </a:solidFill>
        <a:ln w="35229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31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1.3740458015267175E-2"/>
          <c:y val="2.6548672566371681E-2"/>
          <c:w val="0.97099236641221376"/>
          <c:h val="0.75516224188790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Лист2!$A$22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606299212598425E-2"/>
                  <c:y val="-4.5975595961185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63238278944565E-2"/>
                  <c:y val="-2.573726066877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48513725546646E-2"/>
                  <c:y val="-3.900514934071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70311937698827E-3"/>
                  <c:y val="-2.3685393479468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Лист2!$B$22:$D$22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Лист2!$A$23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70881976133242E-2"/>
                  <c:y val="-3.127592498782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98191999309045E-2"/>
                  <c:y val="-2.188671450422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74575710028934E-2"/>
                  <c:y val="-3.867700797237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4115648706617E-2"/>
                  <c:y val="-3.015674258706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Лист2!$B$23:$D$23</c:f>
              <c:numCache>
                <c:formatCode>General</c:formatCode>
                <c:ptCount val="3"/>
                <c:pt idx="0">
                  <c:v>30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994368"/>
        <c:axId val="23995904"/>
        <c:axId val="0"/>
      </c:bar3DChart>
      <c:catAx>
        <c:axId val="2399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99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99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994368"/>
        <c:crosses val="autoZero"/>
        <c:crossBetween val="between"/>
      </c:valAx>
      <c:spPr>
        <a:noFill/>
        <a:ln w="35229">
          <a:noFill/>
        </a:ln>
      </c:spPr>
    </c:plotArea>
    <c:legend>
      <c:legendPos val="b"/>
      <c:layout>
        <c:manualLayout>
          <c:xMode val="edge"/>
          <c:yMode val="edge"/>
          <c:x val="0.2242543868488103"/>
          <c:y val="0.93465186620566865"/>
          <c:w val="0.53088312772603607"/>
          <c:h val="4.6601385944808109E-2"/>
        </c:manualLayout>
      </c:layout>
      <c:overlay val="0"/>
      <c:spPr>
        <a:solidFill>
          <a:srgbClr val="FFFFFF"/>
        </a:solidFill>
        <a:ln w="35229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31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1.3740458015267175E-2"/>
          <c:y val="2.6548672566371681E-2"/>
          <c:w val="0.97099236641221376"/>
          <c:h val="0.75516224188790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Лист2!$A$22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531344916437547E-2"/>
                  <c:y val="-3.3483600308862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63238278944619E-2"/>
                  <c:y val="-2.573706394133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17355942938577E-2"/>
                  <c:y val="-3.1509833912859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70311937698827E-3"/>
                  <c:y val="-2.3685393479468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4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Лист2!$B$22:$D$22</c:f>
              <c:numCache>
                <c:formatCode>General</c:formatCode>
                <c:ptCount val="3"/>
                <c:pt idx="0">
                  <c:v>97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Лист2!$A$23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70881976133242E-2"/>
                  <c:y val="-3.127592498782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98191999309045E-2"/>
                  <c:y val="-2.188671450422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24484302350689E-2"/>
                  <c:y val="-3.617856949642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4115648706617E-2"/>
                  <c:y val="-3.015674258706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4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Лист2!$B$23:$D$23</c:f>
              <c:numCache>
                <c:formatCode>General</c:formatCode>
                <c:ptCount val="3"/>
                <c:pt idx="0">
                  <c:v>28</c:v>
                </c:pt>
                <c:pt idx="1">
                  <c:v>15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519680"/>
        <c:axId val="92045696"/>
        <c:axId val="0"/>
      </c:bar3DChart>
      <c:catAx>
        <c:axId val="3451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204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045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519680"/>
        <c:crosses val="autoZero"/>
        <c:crossBetween val="between"/>
      </c:valAx>
      <c:spPr>
        <a:noFill/>
        <a:ln w="35229">
          <a:noFill/>
        </a:ln>
      </c:spPr>
    </c:plotArea>
    <c:legend>
      <c:legendPos val="b"/>
      <c:layout>
        <c:manualLayout>
          <c:xMode val="edge"/>
          <c:yMode val="edge"/>
          <c:x val="0.2242543868488103"/>
          <c:y val="0.93465186620566865"/>
          <c:w val="0.53088312772603607"/>
          <c:h val="4.6601385944808109E-2"/>
        </c:manualLayout>
      </c:layout>
      <c:overlay val="0"/>
      <c:spPr>
        <a:solidFill>
          <a:srgbClr val="FFFFFF"/>
        </a:solidFill>
        <a:ln w="35229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31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1.3740458015267175E-2"/>
          <c:y val="2.6548672566371681E-2"/>
          <c:w val="0.97099236641221376"/>
          <c:h val="0.75516224188790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Лист2!$A$22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218730656839742E-3"/>
                  <c:y val="-2.8486723356957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00715427025057E-2"/>
                  <c:y val="-3.0733940893240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98422317868401E-2"/>
                  <c:y val="-3.9005149340717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70311937698827E-3"/>
                  <c:y val="-2.3685393479468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4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Лист2!$B$22:$D$22</c:f>
              <c:numCache>
                <c:formatCode>General</c:formatCode>
                <c:ptCount val="3"/>
                <c:pt idx="0">
                  <c:v>35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Лист2!$A$23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70881976133242E-2"/>
                  <c:y val="-3.127592498782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60897666585097E-2"/>
                  <c:y val="-3.1880468408032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24484302350689E-2"/>
                  <c:y val="-3.8677204699818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14115648706617E-2"/>
                  <c:y val="-3.015674258706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9">
                <a:noFill/>
              </a:ln>
            </c:spPr>
            <c:txPr>
              <a:bodyPr/>
              <a:lstStyle/>
              <a:p>
                <a:pPr>
                  <a:defRPr sz="124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Лист2!$B$21:$D$21</c:f>
              <c:strCache>
                <c:ptCount val="3"/>
                <c:pt idx="0">
                  <c:v>Выдано постановлений</c:v>
                </c:pt>
                <c:pt idx="1">
                  <c:v>Обжаловано в суде</c:v>
                </c:pt>
                <c:pt idx="2">
                  <c:v>Отменено</c:v>
                </c:pt>
              </c:strCache>
            </c:strRef>
          </c:cat>
          <c:val>
            <c:numRef>
              <c:f>Лист2!$B$23:$D$23</c:f>
              <c:numCache>
                <c:formatCode>General</c:formatCode>
                <c:ptCount val="3"/>
                <c:pt idx="0">
                  <c:v>73</c:v>
                </c:pt>
                <c:pt idx="1">
                  <c:v>40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2914432"/>
        <c:axId val="92915968"/>
        <c:axId val="0"/>
      </c:bar3DChart>
      <c:catAx>
        <c:axId val="9291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291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915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914432"/>
        <c:crosses val="autoZero"/>
        <c:crossBetween val="between"/>
      </c:valAx>
      <c:spPr>
        <a:noFill/>
        <a:ln w="35229">
          <a:noFill/>
        </a:ln>
      </c:spPr>
    </c:plotArea>
    <c:legend>
      <c:legendPos val="b"/>
      <c:layout>
        <c:manualLayout>
          <c:xMode val="edge"/>
          <c:yMode val="edge"/>
          <c:x val="0.2242543868488103"/>
          <c:y val="0.93465186620566865"/>
          <c:w val="0.53088312772603607"/>
          <c:h val="4.6601385944808109E-2"/>
        </c:manualLayout>
      </c:layout>
      <c:overlay val="0"/>
      <c:spPr>
        <a:solidFill>
          <a:srgbClr val="FFFFFF"/>
        </a:solidFill>
        <a:ln w="35229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31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688836104513063E-2"/>
          <c:y val="1.8518518518518517E-2"/>
          <c:w val="0.9774346793349169"/>
          <c:h val="0.79629629629629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00FF"/>
            </a:solidFill>
            <a:ln w="136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638415347218904E-2"/>
                  <c:y val="-3.350480434346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068992469335736E-3"/>
                  <c:y val="-3.021435517793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73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Входящие</c:v>
                </c:pt>
                <c:pt idx="1">
                  <c:v>Исходящие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4855</c:v>
                </c:pt>
                <c:pt idx="1">
                  <c:v>3296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136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744172097753242E-2"/>
                  <c:y val="-4.0765017609478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87836795057222E-2"/>
                  <c:y val="-3.803556384038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73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Входящие</c:v>
                </c:pt>
                <c:pt idx="1">
                  <c:v>Исходящие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6482</c:v>
                </c:pt>
                <c:pt idx="1">
                  <c:v>5382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339966"/>
            </a:solidFill>
            <a:ln w="136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412758101933903E-2"/>
                  <c:y val="-3.391066609702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82429650104632E-2"/>
                  <c:y val="-4.3839062943462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273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Входящие</c:v>
                </c:pt>
                <c:pt idx="1">
                  <c:v>Исходящие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7663</c:v>
                </c:pt>
                <c:pt idx="1">
                  <c:v>5696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2119816952418707E-2"/>
                  <c:y val="-2.249297315976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94471415913285E-2"/>
                  <c:y val="-3.7488288599604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Входящие</c:v>
                </c:pt>
                <c:pt idx="1">
                  <c:v>Исходящие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7658</c:v>
                </c:pt>
                <c:pt idx="1">
                  <c:v>5372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349824"/>
        <c:axId val="34351360"/>
        <c:axId val="0"/>
      </c:bar3DChart>
      <c:catAx>
        <c:axId val="3434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435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5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49824"/>
        <c:crosses val="autoZero"/>
        <c:crossBetween val="between"/>
      </c:valAx>
      <c:spPr>
        <a:noFill/>
        <a:ln w="27273">
          <a:noFill/>
        </a:ln>
      </c:spPr>
    </c:plotArea>
    <c:legend>
      <c:legendPos val="b"/>
      <c:layout>
        <c:manualLayout>
          <c:xMode val="edge"/>
          <c:yMode val="edge"/>
          <c:x val="0.35985748218527314"/>
          <c:y val="0.92592592592592593"/>
          <c:w val="0.36076295138505471"/>
          <c:h val="5.8615940256459255E-2"/>
        </c:manualLayout>
      </c:layout>
      <c:overlay val="0"/>
      <c:spPr>
        <a:noFill/>
        <a:ln w="3409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6292134831460675"/>
          <c:w val="1"/>
          <c:h val="0.625468164794007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Рассмотрено
заявлений</c:v>
                </c:pt>
                <c:pt idx="1">
                  <c:v>Возбуждено дел</c:v>
                </c:pt>
                <c:pt idx="2">
                  <c:v>Признано
нарушившими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</c:v>
                </c:pt>
                <c:pt idx="1">
                  <c:v>39</c:v>
                </c:pt>
                <c:pt idx="2">
                  <c:v>36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Рассмотрено
заявлений</c:v>
                </c:pt>
                <c:pt idx="1">
                  <c:v>Возбуждено дел</c:v>
                </c:pt>
                <c:pt idx="2">
                  <c:v>Признано
нарушившими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32</c:v>
                </c:pt>
                <c:pt idx="1">
                  <c:v>59</c:v>
                </c:pt>
                <c:pt idx="2">
                  <c:v>58</c:v>
                </c:pt>
                <c:pt idx="3">
                  <c:v>56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7911671706415494E-3"/>
                  <c:y val="4.276304226016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Рассмотрено
заявлений</c:v>
                </c:pt>
                <c:pt idx="1">
                  <c:v>Возбуждено дел</c:v>
                </c:pt>
                <c:pt idx="2">
                  <c:v>Признано
нарушившими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23</c:v>
                </c:pt>
                <c:pt idx="1">
                  <c:v>64</c:v>
                </c:pt>
                <c:pt idx="2">
                  <c:v>63</c:v>
                </c:pt>
                <c:pt idx="3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385361839642458E-3"/>
                  <c:y val="-8.8339607478840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674253200568994E-3"/>
                  <c:y val="-2.500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348506401137988E-3"/>
                  <c:y val="-1.250000000000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9573257467994308E-3"/>
                  <c:y val="-2.500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Рассмотрено
заявлений</c:v>
                </c:pt>
                <c:pt idx="1">
                  <c:v>Возбуждено дел</c:v>
                </c:pt>
                <c:pt idx="2">
                  <c:v>Признано
нарушившими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55</c:v>
                </c:pt>
                <c:pt idx="1">
                  <c:v>146</c:v>
                </c:pt>
                <c:pt idx="2">
                  <c:v>129</c:v>
                </c:pt>
                <c:pt idx="3">
                  <c:v>121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1379800853485065E-2"/>
                  <c:y val="2.500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379800853485065E-2"/>
                  <c:y val="-7.499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02275960170697E-2"/>
                  <c:y val="-0.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6472261735419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50" u="none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Рассмотрено
заявлений</c:v>
                </c:pt>
                <c:pt idx="1">
                  <c:v>Возбуждено дел</c:v>
                </c:pt>
                <c:pt idx="2">
                  <c:v>Признано
нарушившими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44</c:v>
                </c:pt>
                <c:pt idx="1">
                  <c:v>42</c:v>
                </c:pt>
                <c:pt idx="2">
                  <c:v>38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959616"/>
        <c:axId val="20961152"/>
        <c:axId val="0"/>
      </c:bar3DChart>
      <c:catAx>
        <c:axId val="2095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96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6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959616"/>
        <c:crosses val="autoZero"/>
        <c:crossBetween val="between"/>
      </c:valAx>
      <c:spPr>
        <a:solidFill>
          <a:srgbClr val="FFFFFF"/>
        </a:solidFill>
        <a:ln w="3175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8358208955223879"/>
          <c:y val="0.89700374531835203"/>
          <c:w val="0.45624488973017774"/>
          <c:h val="6.07503937007874E-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chemeClr val="tx1"/>
      </a:solidFill>
      <a:prstDash val="solid"/>
    </a:ln>
  </c:spPr>
  <c:txPr>
    <a:bodyPr/>
    <a:lstStyle/>
    <a:p>
      <a:pPr>
        <a:defRPr sz="23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6737967914438502E-2"/>
          <c:y val="6.2264150943396226E-2"/>
          <c:w val="0.9614973262032086"/>
          <c:h val="0.7245283018867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691756433441513E-2"/>
                  <c:y val="-2.770780856423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592011412268191E-3"/>
                  <c:y val="-2.770780856423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Дано согласий на предоставление преференций</c:v>
                </c:pt>
                <c:pt idx="1">
                  <c:v>Проведенные проверки в отношении органов власти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61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987329686499602E-2"/>
                  <c:y val="-2.8449394077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838801711840228E-2"/>
                  <c:y val="-2.2670025188916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Дано согласий на предоставление преференций</c:v>
                </c:pt>
                <c:pt idx="1">
                  <c:v>Проведенные проверки в отношении органов власти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136</c:v>
                </c:pt>
                <c:pt idx="1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5592011412268191E-3"/>
                  <c:y val="-2.770780856423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857346647646214E-3"/>
                  <c:y val="-2.015113350125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Дано согласий на предоставление преференций</c:v>
                </c:pt>
                <c:pt idx="1">
                  <c:v>Проведенные проверки в отношении органов власти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477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7118402282453638E-2"/>
                  <c:y val="-2.7707808564231738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50" baseline="0">
                      <a:solidFill>
                        <a:schemeClr val="accent6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44935805991442E-2"/>
                  <c:y val="-2.015113350125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Дано согласий на предоставление преференций</c:v>
                </c:pt>
                <c:pt idx="1">
                  <c:v>Проведенные проверки в отношении органов власти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514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700992"/>
        <c:axId val="21702528"/>
        <c:axId val="0"/>
      </c:bar3DChart>
      <c:catAx>
        <c:axId val="217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70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702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7009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36149732620320857"/>
          <c:y val="0.90943396226415096"/>
          <c:w val="0.36603726959237093"/>
          <c:h val="6.1209464685931893E-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23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14793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1496062992125983E-4"/>
                  <c:y val="-1.7971699467092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077610480702758E-3"/>
                  <c:y val="-2.3183857789343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470473846015501E-3"/>
                  <c:y val="-6.7728016379483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38534342736066E-2"/>
                  <c:y val="-2.231073181465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892416552857E-2"/>
                  <c:y val="-1.6574085590455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Лист2!$B$2:$F$2</c:f>
              <c:strCache>
                <c:ptCount val="5"/>
                <c:pt idx="0">
                  <c:v>Кол-во поступивших жалоб по ФЗ-94</c:v>
                </c:pt>
                <c:pt idx="1">
                  <c:v>Кол-во обоснованных жалоб</c:v>
                </c:pt>
                <c:pt idx="2">
                  <c:v>Кол-во необоснованных жалоб</c:v>
                </c:pt>
                <c:pt idx="3">
                  <c:v>Выдано предписаний по рез-там рассм-я дел и проверкам</c:v>
                </c:pt>
                <c:pt idx="4">
                  <c:v>Исполнено предписаний</c:v>
                </c:pt>
              </c:strCache>
            </c:strRef>
          </c:cat>
          <c:val>
            <c:numRef>
              <c:f>Лист2!$B$3:$F$3</c:f>
              <c:numCache>
                <c:formatCode>General</c:formatCode>
                <c:ptCount val="5"/>
                <c:pt idx="0">
                  <c:v>283</c:v>
                </c:pt>
                <c:pt idx="1">
                  <c:v>118</c:v>
                </c:pt>
                <c:pt idx="2">
                  <c:v>86</c:v>
                </c:pt>
                <c:pt idx="3">
                  <c:v>163</c:v>
                </c:pt>
                <c:pt idx="4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14793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181417098023347E-3"/>
                  <c:y val="-5.7332210751906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25984251968504E-2"/>
                  <c:y val="-1.2416069497995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987612897424226E-4"/>
                  <c:y val="-1.204427818333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51132767932916E-2"/>
                  <c:y val="-2.21333511925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48773935377993E-2"/>
                  <c:y val="-1.893743840950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Лист2!$B$2:$F$2</c:f>
              <c:strCache>
                <c:ptCount val="5"/>
                <c:pt idx="0">
                  <c:v>Кол-во поступивших жалоб по ФЗ-94</c:v>
                </c:pt>
                <c:pt idx="1">
                  <c:v>Кол-во обоснованных жалоб</c:v>
                </c:pt>
                <c:pt idx="2">
                  <c:v>Кол-во необоснованных жалоб</c:v>
                </c:pt>
                <c:pt idx="3">
                  <c:v>Выдано предписаний по рез-там рассм-я дел и проверкам</c:v>
                </c:pt>
                <c:pt idx="4">
                  <c:v>Исполнено предписаний</c:v>
                </c:pt>
              </c:strCache>
            </c:strRef>
          </c:cat>
          <c:val>
            <c:numRef>
              <c:f>Лист2!$B$4:$F$4</c:f>
              <c:numCache>
                <c:formatCode>General</c:formatCode>
                <c:ptCount val="5"/>
                <c:pt idx="0">
                  <c:v>260</c:v>
                </c:pt>
                <c:pt idx="1">
                  <c:v>58</c:v>
                </c:pt>
                <c:pt idx="2">
                  <c:v>102</c:v>
                </c:pt>
                <c:pt idx="3">
                  <c:v>139</c:v>
                </c:pt>
                <c:pt idx="4">
                  <c:v>135</c:v>
                </c:pt>
              </c:numCache>
            </c:numRef>
          </c:val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9.9928622412562458E-3"/>
                  <c:y val="-1.458080194410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102069950035689E-3"/>
                  <c:y val="-1.458080194410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928622412562458E-3"/>
                  <c:y val="-1.215066828675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377587437544609E-3"/>
                  <c:y val="-1.215066828675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1377587437544609E-3"/>
                  <c:y val="-2.4301336573511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Лист2!$B$2:$F$2</c:f>
              <c:strCache>
                <c:ptCount val="5"/>
                <c:pt idx="0">
                  <c:v>Кол-во поступивших жалоб по ФЗ-94</c:v>
                </c:pt>
                <c:pt idx="1">
                  <c:v>Кол-во обоснованных жалоб</c:v>
                </c:pt>
                <c:pt idx="2">
                  <c:v>Кол-во необоснованных жалоб</c:v>
                </c:pt>
                <c:pt idx="3">
                  <c:v>Выдано предписаний по рез-там рассм-я дел и проверкам</c:v>
                </c:pt>
                <c:pt idx="4">
                  <c:v>Исполнено предписаний</c:v>
                </c:pt>
              </c:strCache>
            </c:strRef>
          </c:cat>
          <c:val>
            <c:numRef>
              <c:f>Лист2!$B$5:$F$5</c:f>
              <c:numCache>
                <c:formatCode>General</c:formatCode>
                <c:ptCount val="5"/>
                <c:pt idx="0">
                  <c:v>298</c:v>
                </c:pt>
                <c:pt idx="1">
                  <c:v>58</c:v>
                </c:pt>
                <c:pt idx="2">
                  <c:v>101</c:v>
                </c:pt>
                <c:pt idx="3">
                  <c:v>59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756544"/>
        <c:axId val="21860736"/>
        <c:axId val="0"/>
      </c:bar3DChart>
      <c:catAx>
        <c:axId val="2175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18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60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756544"/>
        <c:crosses val="autoZero"/>
        <c:crossBetween val="between"/>
      </c:valAx>
      <c:spPr>
        <a:noFill/>
        <a:ln w="29587">
          <a:noFill/>
        </a:ln>
      </c:spPr>
    </c:plotArea>
    <c:legend>
      <c:legendPos val="b"/>
      <c:layout>
        <c:manualLayout>
          <c:xMode val="edge"/>
          <c:yMode val="edge"/>
          <c:x val="0.39200998751560551"/>
          <c:y val="0.90274314214463836"/>
          <c:w val="0.3201004906506601"/>
          <c:h val="6.6402541116139344E-2"/>
        </c:manualLayout>
      </c:layout>
      <c:overlay val="0"/>
      <c:spPr>
        <a:solidFill>
          <a:srgbClr val="FFFFFF"/>
        </a:solidFill>
        <a:ln w="29587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31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6737967914438502E-2"/>
          <c:y val="5.3003533568904596E-2"/>
          <c:w val="0.9614973262032086"/>
          <c:h val="0.722614840989399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00FF"/>
            </a:solidFill>
            <a:ln w="128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253521126760559E-3"/>
                  <c:y val="-9.302325581395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421426194965065E-3"/>
                  <c:y val="-6.9767441860465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67605633802818E-2"/>
                  <c:y val="-9.302325581395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73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Рассмотрено уведомлений о заключении контракта с единым поставщиком</c:v>
                </c:pt>
                <c:pt idx="1">
                  <c:v>Включено в реестр недобросовестных поставщиков</c:v>
                </c:pt>
                <c:pt idx="2">
                  <c:v>Проверено госзаказов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29</c:v>
                </c:pt>
                <c:pt idx="1">
                  <c:v>19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128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084507042253522E-3"/>
                  <c:y val="-6.9767441860465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676056338028169E-2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946434512587336E-3"/>
                  <c:y val="-9.9353598242080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73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Рассмотрено уведомлений о заключении контракта с единым поставщиком</c:v>
                </c:pt>
                <c:pt idx="1">
                  <c:v>Включено в реестр недобросовестных поставщиков</c:v>
                </c:pt>
                <c:pt idx="2">
                  <c:v>Проверено госзаказов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162</c:v>
                </c:pt>
                <c:pt idx="1">
                  <c:v>37</c:v>
                </c:pt>
                <c:pt idx="2">
                  <c:v>341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93366"/>
            </a:solidFill>
            <a:ln w="1286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4507042253521118E-3"/>
                  <c:y val="-4.6511627906976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507042253521118E-3"/>
                  <c:y val="-9.302325581395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09859154929577E-2"/>
                  <c:y val="-1.3953488372093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73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Рассмотрено уведомлений о заключении контракта с единым поставщиком</c:v>
                </c:pt>
                <c:pt idx="1">
                  <c:v>Включено в реестр недобросовестных поставщиков</c:v>
                </c:pt>
                <c:pt idx="2">
                  <c:v>Проверено госзаказов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230</c:v>
                </c:pt>
                <c:pt idx="1">
                  <c:v>36</c:v>
                </c:pt>
                <c:pt idx="2">
                  <c:v>480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layout>
                <c:manualLayout>
                  <c:x val="1.8309859154929577E-2"/>
                  <c:y val="-9.3025086980406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67605633802818E-2"/>
                  <c:y val="-1.395348837209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676056338028169E-2"/>
                  <c:y val="-1.1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Рассмотрено уведомлений о заключении контракта с единым поставщиком</c:v>
                </c:pt>
                <c:pt idx="1">
                  <c:v>Включено в реестр недобросовестных поставщиков</c:v>
                </c:pt>
                <c:pt idx="2">
                  <c:v>Проверено госзаказов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247</c:v>
                </c:pt>
                <c:pt idx="1">
                  <c:v>24</c:v>
                </c:pt>
                <c:pt idx="2">
                  <c:v>292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60960"/>
        <c:axId val="21979136"/>
        <c:axId val="0"/>
      </c:bar3DChart>
      <c:catAx>
        <c:axId val="2196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97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7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960960"/>
        <c:crosses val="autoZero"/>
        <c:crossBetween val="between"/>
      </c:valAx>
      <c:spPr>
        <a:solidFill>
          <a:srgbClr val="FFFFFF"/>
        </a:solidFill>
        <a:ln w="25731">
          <a:noFill/>
        </a:ln>
      </c:spPr>
    </c:plotArea>
    <c:legend>
      <c:legendPos val="b"/>
      <c:layout>
        <c:manualLayout>
          <c:xMode val="edge"/>
          <c:yMode val="edge"/>
          <c:x val="0.35508021390374334"/>
          <c:y val="0.92932862190812726"/>
          <c:w val="0.36616324719973387"/>
          <c:h val="5.7087529756454862E-2"/>
        </c:manualLayout>
      </c:layout>
      <c:overlay val="0"/>
      <c:spPr>
        <a:noFill/>
        <a:ln w="25731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24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20408163265306E-2"/>
          <c:y val="1.6453382084095063E-2"/>
          <c:w val="0.97845804988662133"/>
          <c:h val="0.819012797074954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1308183138011E-2"/>
                  <c:y val="-2.5763746715244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46225594720477E-2"/>
                  <c:y val="-2.211546314489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543</c:v>
                </c:pt>
                <c:pt idx="1">
                  <c:v>417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057262320273508E-2"/>
                  <c:y val="-2.547337775578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15438312268456E-2"/>
                  <c:y val="-2.261144446632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1182</c:v>
                </c:pt>
                <c:pt idx="1">
                  <c:v>402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652890319766868E-2"/>
                  <c:y val="-2.943713170625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316747471619E-2"/>
                  <c:y val="-1.931694474737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448.5</c:v>
                </c:pt>
                <c:pt idx="1">
                  <c:v>966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688505842972351E-2"/>
                  <c:y val="-2.3448136707133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007063980845057E-2"/>
                  <c:y val="-1.8257916052134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4770</c:v>
                </c:pt>
                <c:pt idx="1">
                  <c:v>1224.5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layout>
                <c:manualLayout>
                  <c:x val="1.6641452344931865E-2"/>
                  <c:y val="-2.1964612568639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18608169440244E-2"/>
                  <c:y val="-2.440512507626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1558</c:v>
                </c:pt>
                <c:pt idx="1">
                  <c:v>917.3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95520"/>
        <c:axId val="22040960"/>
        <c:axId val="0"/>
      </c:bar3DChart>
      <c:catAx>
        <c:axId val="2239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04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40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39552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0385487528344673"/>
          <c:y val="0.92504570383912244"/>
          <c:w val="0.48523473143769286"/>
          <c:h val="5.9304838268004784E-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0718113612004287E-2"/>
          <c:y val="4.3087971274685818E-2"/>
          <c:w val="0.977491961414791"/>
          <c:h val="0.79353680430879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339966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944267682412408E-2"/>
                  <c:y val="-5.315319398024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32195726945624E-2"/>
                  <c:y val="-5.2757982590305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18320</c:v>
                </c:pt>
                <c:pt idx="1">
                  <c:v>118.4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617422467065178E-2"/>
                  <c:y val="-5.275779376498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048293590418437E-2"/>
                  <c:y val="-5.275779376498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9418.7999999999993</c:v>
                </c:pt>
                <c:pt idx="1">
                  <c:v>1653.6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84992"/>
        <c:axId val="22086784"/>
        <c:axId val="0"/>
      </c:bar3DChart>
      <c:catAx>
        <c:axId val="220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086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8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84992"/>
        <c:crosses val="autoZero"/>
        <c:crossBetween val="between"/>
      </c:valAx>
      <c:spPr>
        <a:solidFill>
          <a:srgbClr val="FFFFFF"/>
        </a:solidFill>
        <a:ln w="25385">
          <a:noFill/>
        </a:ln>
      </c:spPr>
    </c:plotArea>
    <c:legend>
      <c:legendPos val="b"/>
      <c:layout>
        <c:manualLayout>
          <c:xMode val="edge"/>
          <c:yMode val="edge"/>
          <c:x val="0.36012861736334406"/>
          <c:y val="0.92280071813285458"/>
          <c:w val="0.18349040617811843"/>
          <c:h val="5.8261862950584414E-2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23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463022508038593E-3"/>
          <c:y val="1.6981132075471698E-2"/>
          <c:w val="0.97963558413719187"/>
          <c:h val="0.81320754716981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339966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597997138769671E-2"/>
                  <c:y val="-3.275590876120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14306151645207E-2"/>
                  <c:y val="-2.771653818255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540</c:v>
                </c:pt>
                <c:pt idx="1">
                  <c:v>180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320457796852647E-2"/>
                  <c:y val="-3.77952793398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89842632331903E-2"/>
                  <c:y val="-2.5196852893233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2015</c:v>
                </c:pt>
                <c:pt idx="1">
                  <c:v>516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530758226037196E-3"/>
                  <c:y val="-3.527559405052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44921316165951E-2"/>
                  <c:y val="-2.77165381825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2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526</c:v>
                </c:pt>
                <c:pt idx="1">
                  <c:v>183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306151645207439E-2"/>
                  <c:y val="-3.023622347188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97997138769671E-2"/>
                  <c:y val="-3.2755908761203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Наложено</c:v>
                </c:pt>
                <c:pt idx="1">
                  <c:v>Взыскано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1759</c:v>
                </c:pt>
                <c:pt idx="1">
                  <c:v>1109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53472"/>
        <c:axId val="22167552"/>
        <c:axId val="0"/>
      </c:bar3DChart>
      <c:catAx>
        <c:axId val="221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16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7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153472"/>
        <c:crosses val="autoZero"/>
        <c:crossBetween val="between"/>
      </c:valAx>
      <c:spPr>
        <a:solidFill>
          <a:srgbClr val="FFFFFF"/>
        </a:solidFill>
        <a:ln w="25391">
          <a:noFill/>
        </a:ln>
      </c:spPr>
    </c:plotArea>
    <c:legend>
      <c:legendPos val="b"/>
      <c:layout>
        <c:manualLayout>
          <c:xMode val="edge"/>
          <c:yMode val="edge"/>
          <c:x val="0.36012861736334406"/>
          <c:y val="0.92264150943396228"/>
          <c:w val="0.36691527829407583"/>
          <c:h val="6.121625010515222E-2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22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3.2608695652173912E-2"/>
          <c:y val="2.8328611898016998E-2"/>
          <c:w val="0.96557971014492749"/>
          <c:h val="0.725212464589235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297712785901763E-3"/>
                  <c:y val="-9.9243656027915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97103487064117E-4"/>
                  <c:y val="-1.318541388822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34272142612644E-2"/>
                  <c:y val="-1.391249664051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39590363704537E-3"/>
                  <c:y val="-1.463927507901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957">
                <a:noFill/>
              </a:ln>
            </c:spPr>
            <c:txPr>
              <a:bodyPr/>
              <a:lstStyle/>
              <a:p>
                <a:pPr>
                  <a:defRPr sz="125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Лист2!$B$1:$E$1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Лист2!$B$2:$E$2</c:f>
              <c:numCache>
                <c:formatCode>General</c:formatCode>
                <c:ptCount val="4"/>
                <c:pt idx="0">
                  <c:v>20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635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4404761904761901E-3"/>
                  <c:y val="-4.6403712296983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523809523810067E-3"/>
                  <c:y val="-9.2807424593967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8095238095238E-2"/>
                  <c:y val="-1.3921113689095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64285714285714E-3"/>
                  <c:y val="-1.6241299303944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Лист2!$B$1:$E$1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Лист2!$B$3:$E$3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dLbl>
              <c:idx val="0"/>
              <c:layout>
                <c:manualLayout>
                  <c:x val="2.0833333333333332E-2"/>
                  <c:y val="-6.9605568445475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928571428571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16666666666666E-2"/>
                  <c:y val="-1.6241299303944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04761904761904E-2"/>
                  <c:y val="-4.6403712296983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Лист2!$B$1:$E$1</c:f>
              <c:strCache>
                <c:ptCount val="4"/>
                <c:pt idx="0">
                  <c:v>Признано нарушившими</c:v>
                </c:pt>
                <c:pt idx="1">
                  <c:v>Обжаловано в суде</c:v>
                </c:pt>
                <c:pt idx="2">
                  <c:v>Оставлено в силе</c:v>
                </c:pt>
                <c:pt idx="3">
                  <c:v>Отменено</c:v>
                </c:pt>
              </c:strCache>
            </c:strRef>
          </c:cat>
          <c:val>
            <c:numRef>
              <c:f>Лист2!$B$4:$E$4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265856"/>
        <c:axId val="22267392"/>
        <c:axId val="0"/>
      </c:bar3DChart>
      <c:catAx>
        <c:axId val="22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1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baseline="0"/>
            </a:pPr>
            <a:endParaRPr lang="ru-RU"/>
          </a:p>
        </c:txPr>
        <c:crossAx val="2226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67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265856"/>
        <c:crosses val="autoZero"/>
        <c:crossBetween val="between"/>
      </c:valAx>
      <c:spPr>
        <a:noFill/>
        <a:ln w="40957">
          <a:noFill/>
        </a:ln>
      </c:spPr>
    </c:plotArea>
    <c:legend>
      <c:legendPos val="b"/>
      <c:layout>
        <c:manualLayout>
          <c:xMode val="edge"/>
          <c:yMode val="edge"/>
          <c:x val="0.41485507246376813"/>
          <c:y val="0.92634560906515584"/>
          <c:w val="0.26819706130483689"/>
          <c:h val="5.3693297038566234E-2"/>
        </c:manualLayout>
      </c:layout>
      <c:overlay val="0"/>
      <c:spPr>
        <a:solidFill>
          <a:srgbClr val="FFFFFF"/>
        </a:solidFill>
        <a:ln w="40957">
          <a:noFill/>
        </a:ln>
      </c:spPr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69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defTabSz="90805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720" y="0"/>
            <a:ext cx="293808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 defTabSz="90805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1"/>
            <a:ext cx="293969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defTabSz="90805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ru-RU"/>
              <a:t>Заседание расширенной коллегии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defTabSz="90805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9F3EE9B-2A05-4885-9507-7AA0FA405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73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69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defTabSz="908050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025" y="4715710"/>
            <a:ext cx="4973751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720" y="0"/>
            <a:ext cx="293808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 defTabSz="908050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3969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defTabSz="908050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defTabSz="908050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DDAA8A2-5913-492E-9ED2-52E7E7A98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69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D2D6AFE-B9EF-49CF-9732-25CE9D587E3A}" type="slidenum">
              <a:rPr lang="ru-RU" sz="1200" smtClean="0">
                <a:latin typeface="Tahoma" pitchFamily="34" charset="0"/>
              </a:rPr>
              <a:pPr/>
              <a:t>1</a:t>
            </a:fld>
            <a:endParaRPr lang="ru-RU" sz="1200" smtClean="0"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7AC1516D-7086-4879-A1D7-23A8FB1C8E0E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12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B4022CB0-2CAD-47E9-B04A-2DD361AD7329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13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AEB6599F-E302-4AFA-8D86-145D97D07B50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14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AEB6599F-E302-4AFA-8D86-145D97D07B50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15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AEB6599F-E302-4AFA-8D86-145D97D07B50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16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AEB6599F-E302-4AFA-8D86-145D97D07B50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17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24C7356D-2EFD-412B-8E46-957646ACD8FD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2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4ADE2E1C-D52A-47AB-A2AA-202F9FBA394B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3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ED2C5C4D-CA53-4F01-A0FE-C4E11C7828AB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4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5C6C6AEA-5D80-48E0-9D82-F82B4AC888CB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5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D46E5D43-A943-4810-86A0-6B2DF6E2E86E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10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3"/>
          <p:cNvSpPr txBox="1">
            <a:spLocks noGrp="1" noChangeArrowheads="1"/>
          </p:cNvSpPr>
          <p:nvPr/>
        </p:nvSpPr>
        <p:spPr bwMode="auto">
          <a:xfrm>
            <a:off x="3843720" y="9429831"/>
            <a:ext cx="2938080" cy="49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1" rIns="90782" bIns="45391" anchor="b"/>
          <a:lstStyle>
            <a:lvl1pPr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fld id="{DCCC91B8-3FEC-4C75-B605-85F55F6B0AFB}" type="slidenum">
              <a:rPr lang="ru-RU" sz="1200">
                <a:latin typeface="Tahoma" pitchFamily="34" charset="0"/>
              </a:rPr>
              <a:pPr algn="r">
                <a:buFontTx/>
                <a:buNone/>
              </a:pPr>
              <a:t>11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46" descr="slayd_t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47" descr="slayd_tit_dow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63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806F-F59F-4CD6-B3F8-4FEE322BA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1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8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3F67F-054C-44BD-8C10-61A5A64DD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7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295400"/>
            <a:ext cx="73152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7924800" cy="182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91000"/>
            <a:ext cx="7924800" cy="182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E484-6C0E-49CA-85F4-2177804B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295400"/>
            <a:ext cx="73152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2209800"/>
            <a:ext cx="7924800" cy="3810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4FFC-F5D1-4F3D-83A9-5BCE81071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0" y="6467475"/>
            <a:ext cx="939800" cy="390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662F6-74CD-49F4-A5E4-A41B4588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3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F198-A439-4A1A-BBC8-D5748E924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2230-ECA3-46F8-BCE9-C0315E86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3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6FF2A-EC19-46DE-B1A3-F3F4551D8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D302-C776-4C10-8DE4-1D40073ED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F58D4-AAEB-45BE-B873-84DF03853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DB6FE-6D45-4208-8DD0-C5BCEE17A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8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984CA-153B-401C-BE2A-FE663413B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76F76-9EA0-4A50-8EEA-06B379060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717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392215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CE78A422-6282-4444-BB42-A8C5A5804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2216" name="Line 24"/>
          <p:cNvSpPr>
            <a:spLocks noChangeShapeType="1"/>
          </p:cNvSpPr>
          <p:nvPr userDrawn="1"/>
        </p:nvSpPr>
        <p:spPr bwMode="auto">
          <a:xfrm>
            <a:off x="609600" y="65532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3000"/>
          </a:p>
        </p:txBody>
      </p:sp>
      <p:pic>
        <p:nvPicPr>
          <p:cNvPr id="7174" name="Picture 26" descr="slayd_tit_down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64" r:id="rId1"/>
    <p:sldLayoutId id="2147483962" r:id="rId2"/>
    <p:sldLayoutId id="2147483961" r:id="rId3"/>
    <p:sldLayoutId id="2147483960" r:id="rId4"/>
    <p:sldLayoutId id="2147483959" r:id="rId5"/>
    <p:sldLayoutId id="2147483958" r:id="rId6"/>
    <p:sldLayoutId id="2147483957" r:id="rId7"/>
    <p:sldLayoutId id="2147483956" r:id="rId8"/>
    <p:sldLayoutId id="2147483955" r:id="rId9"/>
    <p:sldLayoutId id="2147483954" r:id="rId10"/>
    <p:sldLayoutId id="2147483953" r:id="rId11"/>
    <p:sldLayoutId id="2147483952" r:id="rId12"/>
    <p:sldLayoutId id="2147483951" r:id="rId13"/>
    <p:sldLayoutId id="2147483963" r:id="rId1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077"/>
          <p:cNvSpPr txBox="1">
            <a:spLocks noChangeArrowheads="1"/>
          </p:cNvSpPr>
          <p:nvPr/>
        </p:nvSpPr>
        <p:spPr bwMode="auto">
          <a:xfrm>
            <a:off x="3508375" y="5805488"/>
            <a:ext cx="2459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600" b="1" dirty="0">
                <a:solidFill>
                  <a:schemeClr val="accent2"/>
                </a:solidFill>
              </a:rPr>
              <a:t>Вологда, </a:t>
            </a:r>
            <a:r>
              <a:rPr lang="ru-RU" sz="1600" b="1" dirty="0" smtClean="0">
                <a:solidFill>
                  <a:schemeClr val="accent2"/>
                </a:solidFill>
              </a:rPr>
              <a:t>2011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1403350" y="3068638"/>
            <a:ext cx="7345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ru-RU" sz="3200" b="1" dirty="0">
                <a:solidFill>
                  <a:schemeClr val="accent2"/>
                </a:solidFill>
              </a:rPr>
              <a:t>Итоги 20</a:t>
            </a:r>
            <a:r>
              <a:rPr lang="en-US" sz="3200" b="1" dirty="0" smtClean="0">
                <a:solidFill>
                  <a:schemeClr val="accent2"/>
                </a:solidFill>
              </a:rPr>
              <a:t>1</a:t>
            </a:r>
            <a:r>
              <a:rPr lang="ru-RU" sz="3200" b="1" dirty="0" smtClean="0">
                <a:solidFill>
                  <a:schemeClr val="accent2"/>
                </a:solidFill>
              </a:rPr>
              <a:t>1 </a:t>
            </a:r>
            <a:r>
              <a:rPr lang="ru-RU" sz="3200" b="1" dirty="0">
                <a:solidFill>
                  <a:schemeClr val="accent2"/>
                </a:solidFill>
              </a:rPr>
              <a:t>года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835150" y="2492375"/>
            <a:ext cx="6983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135000"/>
              </a:lnSpc>
              <a:spcBef>
                <a:spcPct val="0"/>
              </a:spcBef>
              <a:buFontTx/>
              <a:buNone/>
              <a:defRPr/>
            </a:pPr>
            <a:r>
              <a:rPr lang="ru-RU" sz="20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ФЕДЕРАЛЬНАЯ АНТИМОНОПОЛЬНАЯ СЛУЖБА</a:t>
            </a: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476375" y="4730750"/>
            <a:ext cx="727233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sz="2200">
                <a:solidFill>
                  <a:schemeClr val="accent2"/>
                </a:solidFill>
              </a:rPr>
              <a:t>А. И. Сазонов, руководитель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sz="2200">
                <a:solidFill>
                  <a:schemeClr val="accent2"/>
                </a:solidFill>
              </a:rPr>
              <a:t>Вологодского УФАС России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C13E3B9-AFD9-4E37-9573-EC358FA09CE6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859088" y="0"/>
            <a:ext cx="628491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FontTx/>
              <a:buNone/>
            </a:pPr>
            <a:r>
              <a:rPr lang="ru-RU" b="1"/>
              <a:t>Динамика судебной практики</a:t>
            </a:r>
            <a:r>
              <a:rPr lang="en-US" b="1"/>
              <a:t> </a:t>
            </a:r>
            <a:r>
              <a:rPr lang="ru-RU" b="1"/>
              <a:t>ФЗ-135</a:t>
            </a:r>
          </a:p>
          <a:p>
            <a:pPr algn="r">
              <a:buFontTx/>
              <a:buNone/>
            </a:pPr>
            <a:r>
              <a:rPr lang="ru-RU" b="1"/>
              <a:t>ст. 10,11,14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57074"/>
              </p:ext>
            </p:extLst>
          </p:nvPr>
        </p:nvGraphicFramePr>
        <p:xfrm>
          <a:off x="304800" y="1028700"/>
          <a:ext cx="85344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33358F3-E699-4CD7-B401-CD168B2E335F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743200" y="0"/>
            <a:ext cx="64008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b="1"/>
              <a:t>Динамика судебной практики ФЗ-135</a:t>
            </a:r>
          </a:p>
          <a:p>
            <a:pPr algn="r"/>
            <a:r>
              <a:rPr lang="ru-RU" b="1"/>
              <a:t>ст. 15,16,17,17.1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60724"/>
              </p:ext>
            </p:extLst>
          </p:nvPr>
        </p:nvGraphicFramePr>
        <p:xfrm>
          <a:off x="230188" y="1103313"/>
          <a:ext cx="8683625" cy="522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40CB727-C3FD-403A-9689-468B6AEF0EFE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743200" y="0"/>
            <a:ext cx="64008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b="1"/>
              <a:t>Динамика судебной практики ФЗ-135</a:t>
            </a:r>
          </a:p>
          <a:p>
            <a:pPr algn="r">
              <a:buFontTx/>
              <a:buNone/>
            </a:pPr>
            <a:r>
              <a:rPr lang="ru-RU" b="1"/>
              <a:t>ст. 18,25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7283"/>
              </p:ext>
            </p:extLst>
          </p:nvPr>
        </p:nvGraphicFramePr>
        <p:xfrm>
          <a:off x="301625" y="1031875"/>
          <a:ext cx="8540750" cy="523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0A7FFCE-0516-40D2-A854-5C1BCA4D6A24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043238" y="188913"/>
            <a:ext cx="61007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/>
              <a:t>Динамика судебной практики ФЗ-94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1590"/>
              </p:ext>
            </p:extLst>
          </p:nvPr>
        </p:nvGraphicFramePr>
        <p:xfrm>
          <a:off x="179512" y="1124744"/>
          <a:ext cx="8683625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E94F444-0B3E-41AD-B07A-5FA55B32CCB2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130550" y="188913"/>
            <a:ext cx="6013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dirty="0"/>
              <a:t>Динамика судебной практики КоАП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223005"/>
              </p:ext>
            </p:extLst>
          </p:nvPr>
        </p:nvGraphicFramePr>
        <p:xfrm>
          <a:off x="230188" y="1031875"/>
          <a:ext cx="8683625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37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E94F444-0B3E-41AD-B07A-5FA55B32CCB2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051720" y="260351"/>
            <a:ext cx="671690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dirty="0" smtClean="0"/>
              <a:t>Административная практика по ФЗ-135</a:t>
            </a:r>
            <a:endParaRPr lang="ru-RU" b="1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067465"/>
              </p:ext>
            </p:extLst>
          </p:nvPr>
        </p:nvGraphicFramePr>
        <p:xfrm>
          <a:off x="179512" y="1124744"/>
          <a:ext cx="8683625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E94F444-0B3E-41AD-B07A-5FA55B32CCB2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483768" y="247652"/>
            <a:ext cx="653095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dirty="0"/>
              <a:t>Административная практика по </a:t>
            </a:r>
            <a:r>
              <a:rPr lang="ru-RU" b="1" dirty="0" smtClean="0"/>
              <a:t>ФЗ-38</a:t>
            </a:r>
            <a:endParaRPr lang="ru-RU" b="1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413693"/>
              </p:ext>
            </p:extLst>
          </p:nvPr>
        </p:nvGraphicFramePr>
        <p:xfrm>
          <a:off x="218655" y="1124744"/>
          <a:ext cx="8683625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09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E94F444-0B3E-41AD-B07A-5FA55B32CCB2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411760" y="238125"/>
            <a:ext cx="653095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dirty="0"/>
              <a:t>Административная практика по </a:t>
            </a:r>
            <a:r>
              <a:rPr lang="ru-RU" b="1" dirty="0" smtClean="0"/>
              <a:t>ФЗ-94</a:t>
            </a:r>
            <a:endParaRPr lang="ru-RU" b="1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88176"/>
              </p:ext>
            </p:extLst>
          </p:nvPr>
        </p:nvGraphicFramePr>
        <p:xfrm>
          <a:off x="227759" y="1124744"/>
          <a:ext cx="8683625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41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95288" y="188913"/>
            <a:ext cx="83169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buFontTx/>
              <a:buNone/>
            </a:pPr>
            <a:r>
              <a:rPr lang="ru-RU" b="1"/>
              <a:t>Рост документооборота</a:t>
            </a:r>
          </a:p>
        </p:txBody>
      </p:sp>
      <p:sp>
        <p:nvSpPr>
          <p:cNvPr id="63492" name="Номер слайда 1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59B66A9-C7F1-47DF-B94D-2584635C55FC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2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962796196"/>
              </p:ext>
            </p:extLst>
          </p:nvPr>
        </p:nvGraphicFramePr>
        <p:xfrm>
          <a:off x="230188" y="1176338"/>
          <a:ext cx="8612187" cy="5081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E191D25-6486-4043-9671-52643774DF10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484438" y="188913"/>
            <a:ext cx="63468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/>
              <a:t>Антимонопольное законодательство</a:t>
            </a: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858957"/>
              </p:ext>
            </p:extLst>
          </p:nvPr>
        </p:nvGraphicFramePr>
        <p:xfrm>
          <a:off x="374650" y="239713"/>
          <a:ext cx="83820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8878AFC-6473-4CE6-9377-D80CC749065D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104403"/>
              </p:ext>
            </p:extLst>
          </p:nvPr>
        </p:nvGraphicFramePr>
        <p:xfrm>
          <a:off x="50800" y="1103313"/>
          <a:ext cx="89281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946525" y="260350"/>
            <a:ext cx="5089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/>
              <a:t>Рекламное законодательство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E106DE5-4E03-4CAF-922A-D4024E53BA6D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53974"/>
              </p:ext>
            </p:extLst>
          </p:nvPr>
        </p:nvGraphicFramePr>
        <p:xfrm>
          <a:off x="190500" y="1103313"/>
          <a:ext cx="89027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784350" y="188913"/>
            <a:ext cx="7359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/>
              <a:t>Контроль органов государственной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5D9981F-6C83-4C09-B737-2BED486EF0CA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215900"/>
            <a:ext cx="915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2400" b="1"/>
              <a:t>Законодательство о поставках для государственных нужд</a:t>
            </a: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533496"/>
              </p:ext>
            </p:extLst>
          </p:nvPr>
        </p:nvGraphicFramePr>
        <p:xfrm>
          <a:off x="50800" y="1176338"/>
          <a:ext cx="8896350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Номер слайда 1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3C097B7-A39D-4495-B5E0-FB75D3033424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402337"/>
              </p:ext>
            </p:extLst>
          </p:nvPr>
        </p:nvGraphicFramePr>
        <p:xfrm>
          <a:off x="50800" y="958850"/>
          <a:ext cx="9017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15900"/>
            <a:ext cx="915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2400" b="1"/>
              <a:t>Законодательство о поставках для государственных нужд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9F15D7-5398-4553-B4BE-B600BE32EF9E}" type="slidenum">
              <a:rPr lang="en-US" sz="1200" smtClean="0">
                <a:solidFill>
                  <a:schemeClr val="accent2"/>
                </a:solidFill>
                <a:latin typeface="Arial Narrow" pitchFamily="34" charset="0"/>
              </a:rPr>
              <a:pPr/>
              <a:t>7</a:t>
            </a:fld>
            <a:endParaRPr lang="en-US" sz="120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82663" y="260350"/>
            <a:ext cx="81613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/>
              <a:t>Сумма штрафов по нарушениям в рекламе (т.р.)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145836"/>
              </p:ext>
            </p:extLst>
          </p:nvPr>
        </p:nvGraphicFramePr>
        <p:xfrm>
          <a:off x="446088" y="1103313"/>
          <a:ext cx="8394700" cy="520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86938907"/>
              </p:ext>
            </p:extLst>
          </p:nvPr>
        </p:nvGraphicFramePr>
        <p:xfrm>
          <a:off x="217488" y="1103313"/>
          <a:ext cx="8875712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814513" y="188913"/>
            <a:ext cx="7329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buFontTx/>
              <a:buNone/>
            </a:pPr>
            <a:r>
              <a:rPr lang="ru-RU" b="1"/>
              <a:t>Сумма штрафов по АМЗ (т.р.)</a:t>
            </a:r>
          </a:p>
        </p:txBody>
      </p:sp>
      <p:sp>
        <p:nvSpPr>
          <p:cNvPr id="50184" name="Номер слайда 1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DE9BE16-C7F2-447A-A425-F80931803D63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46714504"/>
              </p:ext>
            </p:extLst>
          </p:nvPr>
        </p:nvGraphicFramePr>
        <p:xfrm>
          <a:off x="50800" y="1103313"/>
          <a:ext cx="88773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814513" y="-100013"/>
            <a:ext cx="7329487" cy="96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buFontTx/>
              <a:buNone/>
            </a:pPr>
            <a:r>
              <a:rPr lang="ru-RU" b="1"/>
              <a:t>Сумма штрафов по законодательству о</a:t>
            </a:r>
          </a:p>
          <a:p>
            <a:pPr algn="r">
              <a:buFontTx/>
              <a:buNone/>
            </a:pPr>
            <a:r>
              <a:rPr lang="ru-RU" b="1"/>
              <a:t>поставках для государственных нужд (т.р.)</a:t>
            </a:r>
          </a:p>
        </p:txBody>
      </p:sp>
      <p:sp>
        <p:nvSpPr>
          <p:cNvPr id="64516" name="Номер слайда 1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F30B0E2E-CF50-4B53-935E-A059B7C42CA5}" type="slidenum">
              <a:rPr lang="en-US" sz="1200">
                <a:solidFill>
                  <a:schemeClr val="accent2"/>
                </a:solidFill>
                <a:latin typeface="Arial Narrow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sz="120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водим собрание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Office\Templates\1049\Проводим собрание.pot</Template>
  <TotalTime>18706</TotalTime>
  <Words>304</Words>
  <Application>Microsoft Office PowerPoint</Application>
  <PresentationFormat>Экран (4:3)</PresentationFormat>
  <Paragraphs>218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Проводим собрание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и Павел</dc:creator>
  <cp:lastModifiedBy>1</cp:lastModifiedBy>
  <cp:revision>1101</cp:revision>
  <cp:lastPrinted>2012-02-07T05:16:51Z</cp:lastPrinted>
  <dcterms:created xsi:type="dcterms:W3CDTF">1601-01-01T00:00:00Z</dcterms:created>
  <dcterms:modified xsi:type="dcterms:W3CDTF">2012-02-07T10:51:05Z</dcterms:modified>
</cp:coreProperties>
</file>