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4840" r:id="rId2"/>
    <p:sldMasterId id="2147484856" r:id="rId3"/>
  </p:sldMasterIdLst>
  <p:notesMasterIdLst>
    <p:notesMasterId r:id="rId11"/>
  </p:notesMasterIdLst>
  <p:sldIdLst>
    <p:sldId id="444" r:id="rId4"/>
    <p:sldId id="446" r:id="rId5"/>
    <p:sldId id="447" r:id="rId6"/>
    <p:sldId id="448" r:id="rId7"/>
    <p:sldId id="450" r:id="rId8"/>
    <p:sldId id="451" r:id="rId9"/>
    <p:sldId id="443" r:id="rId10"/>
  </p:sldIdLst>
  <p:sldSz cx="9906000" cy="6858000" type="A4"/>
  <p:notesSz cx="6781800" cy="99187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srgbClr val="FF0000"/>
    </p:penClr>
  </p:showPr>
  <p:clrMru>
    <a:srgbClr val="333399"/>
    <a:srgbClr val="008080"/>
    <a:srgbClr val="FF3300"/>
    <a:srgbClr val="FF0066"/>
    <a:srgbClr val="FF7C80"/>
    <a:srgbClr val="99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0" autoAdjust="0"/>
    <p:restoredTop sz="94660"/>
  </p:normalViewPr>
  <p:slideViewPr>
    <p:cSldViewPr>
      <p:cViewPr>
        <p:scale>
          <a:sx n="74" d="100"/>
          <a:sy n="74" d="100"/>
        </p:scale>
        <p:origin x="-1890" y="-3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4538"/>
            <a:ext cx="5367338" cy="3717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0113"/>
            <a:ext cx="542607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13" tIns="46506" rIns="93013" bIns="46506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93040B0B-3D95-483C-B8EE-A275BCD71A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pitchFamily="3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704850" y="744538"/>
            <a:ext cx="5372100" cy="3719512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D56D2F-0C0C-40EF-9281-67DF89D8D8EC}" type="slidenum">
              <a:rPr lang="ru-RU" smtClean="0">
                <a:solidFill>
                  <a:srgbClr val="000000"/>
                </a:solidFill>
                <a:ea typeface="ＭＳ Ｐゴシック" pitchFamily="34" charset="-128"/>
              </a:rPr>
              <a:pPr/>
              <a:t>1</a:t>
            </a:fld>
            <a:endParaRPr lang="ru-RU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31A08-C819-4F98-BF36-AF7CAED9FE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2A35D9-C78B-41D4-9187-2F02FDC687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E9AA56-684B-4743-9A45-83CBBDB9BE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1BF81-EBEB-4E62-A9CF-F180D81CE6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A2B14-E2B5-4810-9B09-4F7A6BB51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5CC30-1D8E-44DC-868A-B068FD7ED0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7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B73570-E498-4702-84F5-064A22B9F7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DB0AE-8803-4A16-AF12-5110F80A8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4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4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90D0D1-3DD2-4080-BB27-0272A23833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56FA9-8740-45BC-A650-DB98C9C85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70112-8E79-4964-AF0C-F6D84E4B87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6E273-7C26-43A1-9750-619BFDEA4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57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FD010-5083-4FA4-B0E2-681535106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AAAB5-D619-48AE-8ABA-DA07532C7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37D6B-770C-4D62-8F26-0F50CAD179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5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5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982737-2F0C-4863-9004-AAD1D8D51F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C04AB-0148-4479-BBE1-ECC1D8647F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E8AB60-51AD-4D2E-BE30-8802260F24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6"/>
            <a:ext cx="89154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CA089-BA44-4691-B08C-1AA14A4962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45"/>
            <a:ext cx="89154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9A6455-5342-4805-AE85-97AA1B202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D6A94C-3AD2-4E93-8421-BC803CA10B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906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19B25-5725-41D0-A708-6EA33745A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BC02C0-9D56-400D-AE91-1D2427F0B5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8435C-B915-46F1-AE7F-3EEABE240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3F7EF6-4A3E-4935-9D96-0A3D1CAC12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C345F-214F-49BF-91CC-CA4C11E1C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DF2BA-A5F1-4C7F-8223-33F04B2125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42AE5-DB5F-48CE-B7AF-937E4306D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25B84C-C037-4C0C-9358-FCB6E5B223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776B0-76BE-483E-BF46-93C3A5C726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03656-19B7-407A-8D10-23B962F67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E3712-CC34-4EF0-A715-19064676E0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775C7-2123-43BD-8173-282254FEA9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5703CF-7ADC-4686-B968-FC1FF3FD18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95300" y="1600201"/>
            <a:ext cx="89154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8325F-0379-44D6-960C-C84249CC78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95300" y="274639"/>
            <a:ext cx="89154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39B84-6EF9-4386-BC3C-D6AE84A62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4FF3E-E35D-4ECE-953C-F8F595EE6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976B7-2A7C-434C-AD96-BD225C260F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95CC1-87CD-4128-81F7-60DDA77753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72972" y="27306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B8CF-7B10-4B11-AE70-ADF0B27631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3B736B-9619-4393-90E3-A968E0B56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16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42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41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31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8" descr="пр2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9" descr="пр 1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  <a:latin typeface="Arial" pitchFamily="34" charset="0"/>
                <a:ea typeface="MS PGothic" pitchFamily="34" charset="-128"/>
              </a:defRPr>
            </a:lvl1pPr>
          </a:lstStyle>
          <a:p>
            <a:pPr>
              <a:defRPr/>
            </a:pPr>
            <a:fld id="{CAA10149-0761-43D4-A8DF-CD65DCA336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3" r:id="rId1"/>
    <p:sldLayoutId id="2147484922" r:id="rId2"/>
    <p:sldLayoutId id="2147484923" r:id="rId3"/>
    <p:sldLayoutId id="2147484924" r:id="rId4"/>
    <p:sldLayoutId id="2147484925" r:id="rId5"/>
    <p:sldLayoutId id="2147484926" r:id="rId6"/>
    <p:sldLayoutId id="2147484927" r:id="rId7"/>
    <p:sldLayoutId id="2147484928" r:id="rId8"/>
    <p:sldLayoutId id="2147484929" r:id="rId9"/>
    <p:sldLayoutId id="2147484930" r:id="rId10"/>
    <p:sldLayoutId id="2147484931" r:id="rId11"/>
    <p:sldLayoutId id="2147484932" r:id="rId12"/>
    <p:sldLayoutId id="2147484933" r:id="rId13"/>
    <p:sldLayoutId id="2147484934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MS PGothic" pitchFamily="34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MS PGothic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MS PGothic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2052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FF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8E017BCD-FC7A-4B5C-9654-17C8E3269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4" r:id="rId1"/>
    <p:sldLayoutId id="2147484935" r:id="rId2"/>
    <p:sldLayoutId id="2147484936" r:id="rId3"/>
    <p:sldLayoutId id="2147484937" r:id="rId4"/>
    <p:sldLayoutId id="2147484938" r:id="rId5"/>
    <p:sldLayoutId id="2147484939" r:id="rId6"/>
    <p:sldLayoutId id="2147484940" r:id="rId7"/>
    <p:sldLayoutId id="2147484941" r:id="rId8"/>
    <p:sldLayoutId id="2147484942" r:id="rId9"/>
    <p:sldLayoutId id="2147484943" r:id="rId10"/>
    <p:sldLayoutId id="2147484944" r:id="rId11"/>
    <p:sldLayoutId id="2147484945" r:id="rId12"/>
    <p:sldLayoutId id="2147484946" r:id="rId13"/>
    <p:sldLayoutId id="2147484947" r:id="rId14"/>
    <p:sldLayoutId id="2147484948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3076" name="Picture 8" descr="пр2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906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9" descr="пр 1"/>
          <p:cNvPicPr>
            <a:picLocks noChangeAspect="1" noChangeArrowheads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906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34288" y="6580188"/>
            <a:ext cx="231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FFFFF"/>
                </a:solidFill>
                <a:latin typeface="Arial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C0BDEB3-A51C-429E-B579-C25E3B0B1E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5" r:id="rId1"/>
    <p:sldLayoutId id="2147484949" r:id="rId2"/>
    <p:sldLayoutId id="2147484950" r:id="rId3"/>
    <p:sldLayoutId id="2147484951" r:id="rId4"/>
    <p:sldLayoutId id="2147484952" r:id="rId5"/>
    <p:sldLayoutId id="2147484953" r:id="rId6"/>
    <p:sldLayoutId id="2147484954" r:id="rId7"/>
    <p:sldLayoutId id="2147484955" r:id="rId8"/>
    <p:sldLayoutId id="2147484956" r:id="rId9"/>
    <p:sldLayoutId id="2147484957" r:id="rId10"/>
    <p:sldLayoutId id="2147484958" r:id="rId11"/>
    <p:sldLayoutId id="2147484959" r:id="rId12"/>
    <p:sldLayoutId id="2147484960" r:id="rId13"/>
    <p:sldLayoutId id="2147484961" r:id="rId14"/>
    <p:sldLayoutId id="2147484962" r:id="rId1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+mj-lt"/>
          <a:ea typeface="ＭＳ Ｐゴシック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  <a:ea typeface="ＭＳ Ｐゴシック" pitchFamily="34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333399"/>
          </a:solidFill>
          <a:latin typeface="+mn-lt"/>
          <a:ea typeface="ＭＳ Ｐゴシック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  <a:ea typeface="ＭＳ Ｐゴシック" pitchFamily="34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  <a:ea typeface="ＭＳ Ｐゴシック" pitchFamily="34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  <a:ea typeface="ＭＳ Ｐゴシック" pitchFamily="34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  <a:ea typeface="ＭＳ Ｐゴシック" pitchFamily="34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to35@fas.gov.ru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Smyshlyaeva-35@fas.gov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077"/>
          <p:cNvSpPr txBox="1">
            <a:spLocks noChangeArrowheads="1"/>
          </p:cNvSpPr>
          <p:nvPr/>
        </p:nvSpPr>
        <p:spPr bwMode="auto">
          <a:xfrm>
            <a:off x="2360712" y="5373216"/>
            <a:ext cx="7297638" cy="136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endParaRPr lang="ru-RU" sz="1800" dirty="0" smtClean="0">
              <a:solidFill>
                <a:srgbClr val="008080"/>
              </a:solidFill>
              <a:ea typeface="ヒラギノ角ゴ Pro W3"/>
              <a:cs typeface="ヒラギノ角ゴ Pro W3"/>
            </a:endParaRPr>
          </a:p>
          <a:p>
            <a:pPr algn="ctr">
              <a:spcBef>
                <a:spcPct val="20000"/>
              </a:spcBef>
            </a:pPr>
            <a:r>
              <a:rPr lang="ru-RU" sz="18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Общественно-консультативный совет</a:t>
            </a:r>
          </a:p>
          <a:p>
            <a:pPr algn="ctr">
              <a:spcBef>
                <a:spcPct val="20000"/>
              </a:spcBef>
            </a:pPr>
            <a:r>
              <a:rPr lang="ru-RU" sz="1800" dirty="0" smtClean="0">
                <a:solidFill>
                  <a:srgbClr val="008080"/>
                </a:solidFill>
                <a:ea typeface="ヒラギノ角ゴ Pro W3"/>
                <a:cs typeface="ヒラギノ角ゴ Pro W3"/>
              </a:rPr>
              <a:t>Вологда,05 октября 2016 г.</a:t>
            </a:r>
          </a:p>
          <a:p>
            <a:pPr algn="r">
              <a:spcBef>
                <a:spcPct val="20000"/>
              </a:spcBef>
            </a:pP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a typeface="ヒラギノ角ゴ Pro W3"/>
                <a:cs typeface="ヒラギノ角ゴ Pro W3"/>
              </a:rPr>
              <a:t>  </a:t>
            </a:r>
            <a:r>
              <a:rPr lang="ru-RU" sz="1600" dirty="0" err="1" smtClean="0">
                <a:solidFill>
                  <a:schemeClr val="accent2">
                    <a:lumMod val="75000"/>
                  </a:schemeClr>
                </a:solidFill>
                <a:ea typeface="ヒラギノ角ゴ Pro W3"/>
                <a:cs typeface="ヒラギノ角ゴ Pro W3"/>
              </a:rPr>
              <a:t>Смышляева</a:t>
            </a:r>
            <a:r>
              <a:rPr lang="ru-RU" sz="1600" dirty="0" smtClean="0">
                <a:solidFill>
                  <a:schemeClr val="accent2">
                    <a:lumMod val="75000"/>
                  </a:schemeClr>
                </a:solidFill>
                <a:ea typeface="ヒラギノ角ゴ Pro W3"/>
                <a:cs typeface="ヒラギノ角ゴ Pro W3"/>
              </a:rPr>
              <a:t> И.А.</a:t>
            </a:r>
            <a:endParaRPr lang="ru-RU" sz="1600" dirty="0">
              <a:solidFill>
                <a:schemeClr val="accent2">
                  <a:lumMod val="75000"/>
                </a:schemeClr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7171" name="Rectangle 3079"/>
          <p:cNvSpPr>
            <a:spLocks noChangeArrowheads="1"/>
          </p:cNvSpPr>
          <p:nvPr/>
        </p:nvSpPr>
        <p:spPr bwMode="auto">
          <a:xfrm>
            <a:off x="806450" y="3429000"/>
            <a:ext cx="90614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>
              <a:lnSpc>
                <a:spcPct val="90000"/>
              </a:lnSpc>
              <a:spcBef>
                <a:spcPct val="15000"/>
              </a:spcBef>
            </a:pPr>
            <a:endParaRPr lang="ru-RU" sz="3000" b="1" dirty="0" smtClean="0">
              <a:solidFill>
                <a:srgbClr val="1B059D"/>
              </a:solidFill>
            </a:endParaRPr>
          </a:p>
          <a:p>
            <a:pPr algn="r">
              <a:lnSpc>
                <a:spcPct val="90000"/>
              </a:lnSpc>
              <a:spcBef>
                <a:spcPct val="15000"/>
              </a:spcBef>
            </a:pPr>
            <a:r>
              <a:rPr lang="ru-RU" sz="3200" b="1" dirty="0" smtClean="0">
                <a:solidFill>
                  <a:srgbClr val="1B059D"/>
                </a:solidFill>
              </a:rPr>
              <a:t>«АНТИКРИЗИСНЫЕ» НОВЕЛЛЫ</a:t>
            </a:r>
            <a:endParaRPr lang="ru-RU" sz="3200" b="1" dirty="0">
              <a:solidFill>
                <a:srgbClr val="1B059D"/>
              </a:solidFill>
            </a:endParaRPr>
          </a:p>
        </p:txBody>
      </p:sp>
      <p:sp>
        <p:nvSpPr>
          <p:cNvPr id="7172" name="Rectangle 26"/>
          <p:cNvSpPr>
            <a:spLocks noChangeArrowheads="1"/>
          </p:cNvSpPr>
          <p:nvPr/>
        </p:nvSpPr>
        <p:spPr bwMode="auto">
          <a:xfrm>
            <a:off x="1365250" y="2205038"/>
            <a:ext cx="854075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>
              <a:lnSpc>
                <a:spcPct val="150000"/>
              </a:lnSpc>
            </a:pPr>
            <a:r>
              <a:rPr lang="ru-RU" b="1" dirty="0">
                <a:solidFill>
                  <a:srgbClr val="008080"/>
                </a:solidFill>
              </a:rPr>
              <a:t>ФЕДЕРАЛЬНАЯ АНТИМОНОПОЛЬНАЯ </a:t>
            </a:r>
            <a:r>
              <a:rPr lang="ru-RU" b="1" dirty="0" smtClean="0">
                <a:solidFill>
                  <a:srgbClr val="008080"/>
                </a:solidFill>
              </a:rPr>
              <a:t>СЛУЖБА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008080"/>
                </a:solidFill>
              </a:rPr>
              <a:t>	   УПРАВЛЕНИЕ ПО ВОЛОГОДСКОЙ ОБЛАСТИ</a:t>
            </a:r>
            <a:endParaRPr lang="en-US" sz="2000" b="1" dirty="0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4488" y="116632"/>
            <a:ext cx="9066212" cy="576064"/>
          </a:xfrm>
        </p:spPr>
        <p:txBody>
          <a:bodyPr/>
          <a:lstStyle/>
          <a:p>
            <a:r>
              <a:rPr lang="ru-RU" sz="2800" dirty="0" smtClean="0"/>
              <a:t>РАЗВИТИЕ ЗАКОНОДАТЕЛЬСТВА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504" y="1124744"/>
            <a:ext cx="8922196" cy="5256584"/>
          </a:xfrm>
        </p:spPr>
        <p:txBody>
          <a:bodyPr/>
          <a:lstStyle/>
          <a:p>
            <a:pPr algn="ctr">
              <a:buNone/>
            </a:pPr>
            <a:r>
              <a:rPr lang="ru-RU" sz="2000" dirty="0" smtClean="0"/>
              <a:t>	</a:t>
            </a:r>
            <a:r>
              <a:rPr lang="ru-RU" sz="2400" dirty="0" smtClean="0">
                <a:solidFill>
                  <a:srgbClr val="008080"/>
                </a:solidFill>
              </a:rPr>
              <a:t>04 июля 2016 г. вступили в силу «антикризисные законы»: </a:t>
            </a:r>
          </a:p>
          <a:p>
            <a:pPr algn="ctr">
              <a:buNone/>
            </a:pPr>
            <a:r>
              <a:rPr lang="ru-RU" sz="2400" dirty="0" smtClean="0">
                <a:solidFill>
                  <a:srgbClr val="008080"/>
                </a:solidFill>
              </a:rPr>
              <a:t>№ 264-ФЗ и № 316-ФЗ</a:t>
            </a:r>
          </a:p>
          <a:p>
            <a:pPr algn="ctr">
              <a:buNone/>
            </a:pPr>
            <a:endParaRPr lang="ru-RU" sz="1200" dirty="0" smtClean="0"/>
          </a:p>
          <a:p>
            <a:pPr algn="just">
              <a:buNone/>
            </a:pPr>
            <a:r>
              <a:rPr lang="ru-RU" sz="2000" dirty="0" smtClean="0"/>
              <a:t>	</a:t>
            </a:r>
            <a:r>
              <a:rPr lang="ru-RU" sz="2100" dirty="0" smtClean="0"/>
              <a:t>Очередной этап либерализации антимонопольного законодательства и мер административной ответственности субъектов малого и среднего предпринимательства (СМСП)</a:t>
            </a:r>
          </a:p>
          <a:p>
            <a:pPr algn="just">
              <a:buNone/>
            </a:pPr>
            <a:endParaRPr lang="ru-RU" sz="1200" dirty="0" smtClean="0"/>
          </a:p>
          <a:p>
            <a:pPr algn="ctr">
              <a:buNone/>
            </a:pPr>
            <a:r>
              <a:rPr lang="ru-RU" sz="2400" u="sng" dirty="0" smtClean="0">
                <a:solidFill>
                  <a:srgbClr val="008080"/>
                </a:solidFill>
              </a:rPr>
              <a:t>НОВЕЛЛЫ:</a:t>
            </a:r>
            <a:r>
              <a:rPr lang="ru-RU" sz="2100" u="sng" dirty="0" smtClean="0"/>
              <a:t>     </a:t>
            </a:r>
          </a:p>
          <a:p>
            <a:pPr algn="ctr">
              <a:buNone/>
            </a:pPr>
            <a:endParaRPr lang="ru-RU" sz="1400" u="sng" dirty="0" smtClean="0"/>
          </a:p>
          <a:p>
            <a:pPr algn="just">
              <a:buFont typeface="Wingdings" pitchFamily="2" charset="2"/>
              <a:buChar char="ü"/>
            </a:pPr>
            <a:r>
              <a:rPr lang="ru-RU" sz="2100" dirty="0" smtClean="0"/>
              <a:t>Иммунитеты для малого бизнеса;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100" dirty="0" smtClean="0"/>
              <a:t>Внеплановые проверки малого бизнеса по согласованию с прокуратурой;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100" dirty="0" smtClean="0"/>
              <a:t>Повышен порог для сделок по экономической концентрации;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100" dirty="0" smtClean="0"/>
              <a:t>Замена административного штрафа для СМСП на предупреждение.</a:t>
            </a:r>
            <a:endParaRPr lang="ru-RU" sz="2100" b="1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19B25-5725-41D0-A708-6EA33745A38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6" name="Рисунок 5" descr="iCA1J41V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9098" y="3212976"/>
            <a:ext cx="1036978" cy="143814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6496" y="116632"/>
            <a:ext cx="8994204" cy="576064"/>
          </a:xfrm>
        </p:spPr>
        <p:txBody>
          <a:bodyPr/>
          <a:lstStyle/>
          <a:p>
            <a:r>
              <a:rPr lang="ru-RU" sz="2800" dirty="0" smtClean="0"/>
              <a:t>«АНТИМОНОПОЛЬНЫЕ» ИММУНИТЕТЫ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504" y="1196752"/>
            <a:ext cx="8922196" cy="5256584"/>
          </a:xfrm>
        </p:spPr>
        <p:txBody>
          <a:bodyPr/>
          <a:lstStyle/>
          <a:p>
            <a:pPr algn="just">
              <a:buNone/>
            </a:pPr>
            <a:r>
              <a:rPr lang="ru-RU" sz="2400" dirty="0" smtClean="0"/>
              <a:t>	</a:t>
            </a:r>
            <a:r>
              <a:rPr lang="ru-RU" sz="2400" dirty="0" smtClean="0">
                <a:solidFill>
                  <a:srgbClr val="008080"/>
                </a:solidFill>
              </a:rPr>
              <a:t>Установлен круг субъектов предпринимательства, которые не могут быть признаны нарушившими антимонопольное законодательство:</a:t>
            </a:r>
          </a:p>
          <a:p>
            <a:pPr algn="just">
              <a:buNone/>
            </a:pPr>
            <a:endParaRPr lang="ru-RU" sz="800" dirty="0" smtClean="0">
              <a:solidFill>
                <a:srgbClr val="00808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/>
              <a:t>Основаны на участие физических лиц (учредитель (участник), индивидуальный предприниматель);		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dirty="0" smtClean="0"/>
              <a:t>Выручка не более 400 млн. рублей;</a:t>
            </a:r>
          </a:p>
          <a:p>
            <a:pPr algn="just">
              <a:buNone/>
            </a:pPr>
            <a:endParaRPr lang="ru-RU" sz="900" dirty="0" smtClean="0"/>
          </a:p>
          <a:p>
            <a:pPr algn="ctr">
              <a:buNone/>
            </a:pPr>
            <a:r>
              <a:rPr lang="ru-RU" sz="2000" u="sng" dirty="0" smtClean="0">
                <a:solidFill>
                  <a:srgbClr val="008080"/>
                </a:solidFill>
              </a:rPr>
              <a:t>ИСКЛЮЧЕНИЯ ДЛЯ ЮРИДИЧЕСКИХ ЛИЦ: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u="sng" dirty="0" smtClean="0"/>
              <a:t>По кругу участников:</a:t>
            </a:r>
          </a:p>
          <a:p>
            <a:pPr algn="just">
              <a:buNone/>
            </a:pPr>
            <a:r>
              <a:rPr lang="ru-RU" sz="2100" dirty="0" smtClean="0"/>
              <a:t>	- вхождение в группу лиц с иными юридическими лицами;</a:t>
            </a:r>
          </a:p>
          <a:p>
            <a:pPr algn="just">
              <a:buNone/>
            </a:pPr>
            <a:r>
              <a:rPr lang="ru-RU" sz="2100" dirty="0" smtClean="0"/>
              <a:t>	- доля в капитале РФ, субъекта РФ, муниципалитета.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100" u="sng" dirty="0" smtClean="0"/>
              <a:t>По виду деятельности:</a:t>
            </a:r>
          </a:p>
          <a:p>
            <a:pPr algn="just">
              <a:buNone/>
            </a:pPr>
            <a:r>
              <a:rPr lang="ru-RU" sz="2100" dirty="0" smtClean="0"/>
              <a:t>	- финансовая организация;</a:t>
            </a:r>
          </a:p>
          <a:p>
            <a:pPr algn="just">
              <a:buNone/>
            </a:pPr>
            <a:r>
              <a:rPr lang="ru-RU" sz="2100" dirty="0" smtClean="0"/>
              <a:t>	- естественная монополия.</a:t>
            </a: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19B25-5725-41D0-A708-6EA33745A38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5" name="Рисунок 4" descr="b34f3c64a88c50c033f513cb972945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969178" y="2924944"/>
            <a:ext cx="1457599" cy="16438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116632"/>
            <a:ext cx="8922196" cy="576064"/>
          </a:xfrm>
        </p:spPr>
        <p:txBody>
          <a:bodyPr/>
          <a:lstStyle/>
          <a:p>
            <a:r>
              <a:rPr lang="ru-RU" sz="2800" dirty="0" smtClean="0"/>
              <a:t>«АНТИМОНОПОЛЬНЫЕ» ИММУНИТЕТЫ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504" y="1268760"/>
            <a:ext cx="9217024" cy="4857403"/>
          </a:xfrm>
        </p:spPr>
        <p:txBody>
          <a:bodyPr/>
          <a:lstStyle/>
          <a:p>
            <a:pPr algn="ctr">
              <a:buNone/>
            </a:pPr>
            <a:r>
              <a:rPr lang="ru-RU" sz="2600" u="sng" dirty="0" smtClean="0">
                <a:solidFill>
                  <a:srgbClr val="008080"/>
                </a:solidFill>
              </a:rPr>
              <a:t>Иммунитет от монополистической деятельности:</a:t>
            </a:r>
          </a:p>
          <a:p>
            <a:pPr algn="ctr">
              <a:buNone/>
            </a:pPr>
            <a:endParaRPr lang="ru-RU" sz="1400" u="sng" dirty="0" smtClean="0">
              <a:solidFill>
                <a:srgbClr val="008080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От злоупотребления доминирующим </a:t>
            </a:r>
          </a:p>
          <a:p>
            <a:pPr>
              <a:buNone/>
            </a:pPr>
            <a:r>
              <a:rPr lang="ru-RU" sz="2400" dirty="0" smtClean="0"/>
              <a:t>	положением:</a:t>
            </a:r>
          </a:p>
          <a:p>
            <a:pPr algn="just">
              <a:buNone/>
            </a:pPr>
            <a:r>
              <a:rPr lang="ru-RU" sz="2400" dirty="0" smtClean="0"/>
              <a:t>	- </a:t>
            </a:r>
            <a:r>
              <a:rPr lang="ru-RU" sz="2100" dirty="0" smtClean="0"/>
              <a:t>положение на рынке не признается доминирующим;</a:t>
            </a:r>
          </a:p>
          <a:p>
            <a:pPr algn="just">
              <a:buNone/>
            </a:pPr>
            <a:endParaRPr lang="ru-RU" sz="1400" dirty="0" smtClean="0"/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От </a:t>
            </a:r>
            <a:r>
              <a:rPr lang="ru-RU" sz="2400" dirty="0" err="1" smtClean="0"/>
              <a:t>антиконкурентных</a:t>
            </a:r>
            <a:r>
              <a:rPr lang="ru-RU" sz="2400" dirty="0" smtClean="0"/>
              <a:t> соглашений:</a:t>
            </a:r>
          </a:p>
          <a:p>
            <a:pPr>
              <a:buNone/>
            </a:pPr>
            <a:r>
              <a:rPr lang="ru-RU" sz="2100" dirty="0" smtClean="0"/>
              <a:t>	- положение на рынке не признается доминирующим;</a:t>
            </a:r>
          </a:p>
          <a:p>
            <a:pPr>
              <a:buNone/>
            </a:pPr>
            <a:r>
              <a:rPr lang="ru-RU" sz="2100" dirty="0" smtClean="0"/>
              <a:t>	- суммарная выручка сторон не более 400 млн. руб.</a:t>
            </a:r>
          </a:p>
          <a:p>
            <a:pPr algn="ctr">
              <a:buNone/>
            </a:pPr>
            <a:endParaRPr lang="ru-RU" sz="1400" dirty="0" smtClean="0"/>
          </a:p>
          <a:p>
            <a:pPr algn="ctr">
              <a:buNone/>
            </a:pPr>
            <a:r>
              <a:rPr lang="ru-RU" sz="2100" dirty="0" smtClean="0">
                <a:solidFill>
                  <a:srgbClr val="C00000"/>
                </a:solidFill>
              </a:rPr>
              <a:t>Не распространяется на картель и иные составы </a:t>
            </a:r>
          </a:p>
          <a:p>
            <a:pPr algn="ctr">
              <a:buNone/>
            </a:pPr>
            <a:r>
              <a:rPr lang="ru-RU" sz="2100" dirty="0" smtClean="0">
                <a:solidFill>
                  <a:srgbClr val="C00000"/>
                </a:solidFill>
              </a:rPr>
              <a:t>антимонопольных нарушений</a:t>
            </a:r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endParaRPr lang="ru-RU" sz="2100" dirty="0" smtClean="0"/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	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19B25-5725-41D0-A708-6EA33745A38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5" name="Рисунок 4" descr="83d5a8d50dbb8ae403ffe7574b6e7e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06771" y="1772816"/>
            <a:ext cx="2299229" cy="17244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188640"/>
            <a:ext cx="8922196" cy="432048"/>
          </a:xfrm>
        </p:spPr>
        <p:txBody>
          <a:bodyPr/>
          <a:lstStyle/>
          <a:p>
            <a:r>
              <a:rPr lang="ru-RU" sz="2800" dirty="0" smtClean="0"/>
              <a:t>ПОСЛЕДСТВИЯ ИММУНИТЕТОВ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88504" y="1268760"/>
            <a:ext cx="8922196" cy="4857403"/>
          </a:xfrm>
        </p:spPr>
        <p:txBody>
          <a:bodyPr/>
          <a:lstStyle/>
          <a:p>
            <a:pPr algn="ctr">
              <a:buNone/>
            </a:pPr>
            <a:r>
              <a:rPr lang="ru-RU" sz="2600" dirty="0" smtClean="0">
                <a:solidFill>
                  <a:srgbClr val="008080"/>
                </a:solidFill>
              </a:rPr>
              <a:t>		</a:t>
            </a:r>
            <a:r>
              <a:rPr lang="ru-RU" sz="2600" u="sng" dirty="0" smtClean="0">
                <a:solidFill>
                  <a:srgbClr val="008080"/>
                </a:solidFill>
              </a:rPr>
              <a:t>Исключение юридической ответственности:</a:t>
            </a:r>
          </a:p>
          <a:p>
            <a:pPr algn="ctr">
              <a:buNone/>
            </a:pPr>
            <a:endParaRPr lang="ru-RU" sz="1800" dirty="0" smtClean="0"/>
          </a:p>
          <a:p>
            <a:pPr marL="342900" lvl="2" indent="-342900">
              <a:buNone/>
            </a:pPr>
            <a:r>
              <a:rPr lang="ru-RU" sz="1400" dirty="0" smtClean="0"/>
              <a:t>				   </a:t>
            </a:r>
            <a:r>
              <a:rPr lang="ru-RU" dirty="0" smtClean="0"/>
              <a:t>- Возбужденные антимонопольные дела 			   подлежат прекращению;</a:t>
            </a:r>
          </a:p>
          <a:p>
            <a:pPr marL="342900" lvl="2" indent="-342900">
              <a:buNone/>
            </a:pPr>
            <a:endParaRPr lang="ru-RU" sz="800" dirty="0" smtClean="0"/>
          </a:p>
          <a:p>
            <a:pPr marL="342900" lvl="2" indent="-342900">
              <a:buNone/>
            </a:pPr>
            <a:r>
              <a:rPr lang="ru-RU" sz="2400" dirty="0" smtClean="0"/>
              <a:t>				  - </a:t>
            </a:r>
            <a:r>
              <a:rPr lang="ru-RU" dirty="0" smtClean="0"/>
              <a:t>Исключение возможности привлечения к            		   к административной ответственности;</a:t>
            </a:r>
          </a:p>
          <a:p>
            <a:pPr marL="342900" lvl="2" indent="-342900">
              <a:buNone/>
            </a:pPr>
            <a:endParaRPr lang="ru-RU" sz="800" dirty="0" smtClean="0"/>
          </a:p>
          <a:p>
            <a:pPr lvl="6">
              <a:buNone/>
            </a:pPr>
            <a:r>
              <a:rPr lang="ru-RU" sz="2400" dirty="0" smtClean="0"/>
              <a:t>  - Прекращение исполнения вынесенных постановлений о назначении административного наказания.</a:t>
            </a:r>
          </a:p>
          <a:p>
            <a:pPr algn="just">
              <a:buNone/>
            </a:pP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19B25-5725-41D0-A708-6EA33745A38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5" name="Рисунок 4" descr="iCACLL0D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4488" y="2564904"/>
            <a:ext cx="2520280" cy="215457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8504" y="116632"/>
            <a:ext cx="8922196" cy="576064"/>
          </a:xfrm>
        </p:spPr>
        <p:txBody>
          <a:bodyPr/>
          <a:lstStyle/>
          <a:p>
            <a:r>
              <a:rPr lang="ru-RU" sz="2800" dirty="0" smtClean="0"/>
              <a:t>  СМЯГЧЕНИЕ МЕР ОТВЕТСТВЕННОСТИ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6496" y="1268760"/>
            <a:ext cx="9217024" cy="485740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8080"/>
                </a:solidFill>
              </a:rPr>
              <a:t>	</a:t>
            </a:r>
            <a:r>
              <a:rPr lang="ru-RU" sz="2600" u="sng" dirty="0" smtClean="0">
                <a:solidFill>
                  <a:srgbClr val="008080"/>
                </a:solidFill>
              </a:rPr>
              <a:t>Замена административного штрафа на </a:t>
            </a:r>
          </a:p>
          <a:p>
            <a:pPr>
              <a:buNone/>
            </a:pPr>
            <a:r>
              <a:rPr lang="ru-RU" sz="2600" u="sng" dirty="0" smtClean="0">
                <a:solidFill>
                  <a:srgbClr val="008080"/>
                </a:solidFill>
              </a:rPr>
              <a:t>предупреждение для СМСП</a:t>
            </a:r>
            <a:r>
              <a:rPr lang="ru-RU" sz="2400" dirty="0" smtClean="0">
                <a:solidFill>
                  <a:srgbClr val="008080"/>
                </a:solidFill>
              </a:rPr>
              <a:t>	</a:t>
            </a:r>
          </a:p>
          <a:p>
            <a:pPr>
              <a:buNone/>
            </a:pPr>
            <a:endParaRPr lang="ru-RU" sz="800" dirty="0" smtClean="0">
              <a:solidFill>
                <a:srgbClr val="008080"/>
              </a:solidFill>
            </a:endParaRPr>
          </a:p>
          <a:p>
            <a:pPr>
              <a:buNone/>
            </a:pPr>
            <a:r>
              <a:rPr lang="ru-RU" sz="2200" dirty="0" smtClean="0"/>
              <a:t>	Возможна к применению антимонопольным органом</a:t>
            </a:r>
          </a:p>
          <a:p>
            <a:pPr>
              <a:buNone/>
            </a:pPr>
            <a:r>
              <a:rPr lang="ru-RU" sz="2200" dirty="0" smtClean="0"/>
              <a:t>в ряде случаев нарушения рекламного законодательства.</a:t>
            </a:r>
          </a:p>
          <a:p>
            <a:pPr>
              <a:buNone/>
            </a:pPr>
            <a:endParaRPr lang="ru-RU" sz="800" dirty="0" smtClean="0"/>
          </a:p>
          <a:p>
            <a:pPr>
              <a:buNone/>
            </a:pPr>
            <a:r>
              <a:rPr lang="ru-RU" sz="2200" dirty="0" smtClean="0">
                <a:solidFill>
                  <a:srgbClr val="C00000"/>
                </a:solidFill>
              </a:rPr>
              <a:t>	Не применима к </a:t>
            </a:r>
            <a:r>
              <a:rPr lang="ru-RU" sz="2200" smtClean="0">
                <a:solidFill>
                  <a:srgbClr val="C00000"/>
                </a:solidFill>
              </a:rPr>
              <a:t>антимонопольным составам.</a:t>
            </a:r>
            <a:endParaRPr lang="ru-RU" sz="22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800" dirty="0" smtClean="0">
                <a:solidFill>
                  <a:srgbClr val="008080"/>
                </a:solidFill>
              </a:rPr>
              <a:t>	</a:t>
            </a:r>
          </a:p>
          <a:p>
            <a:pPr>
              <a:buNone/>
            </a:pPr>
            <a:r>
              <a:rPr lang="ru-RU" sz="2400" dirty="0" smtClean="0">
                <a:solidFill>
                  <a:srgbClr val="008080"/>
                </a:solidFill>
              </a:rPr>
              <a:t>	</a:t>
            </a:r>
            <a:r>
              <a:rPr lang="ru-RU" sz="2400" u="sng" dirty="0" smtClean="0">
                <a:solidFill>
                  <a:srgbClr val="008080"/>
                </a:solidFill>
              </a:rPr>
              <a:t>Условия замены:</a:t>
            </a:r>
            <a:r>
              <a:rPr lang="ru-RU" sz="2400" dirty="0" smtClean="0">
                <a:solidFill>
                  <a:srgbClr val="008080"/>
                </a:solidFill>
              </a:rPr>
              <a:t>	</a:t>
            </a:r>
          </a:p>
          <a:p>
            <a:pPr>
              <a:buNone/>
            </a:pPr>
            <a:endParaRPr lang="ru-RU" sz="800" dirty="0" smtClean="0">
              <a:solidFill>
                <a:srgbClr val="00808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Совершение правонарушения впервые;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Отсутствие причинения или угрозы причинения вреда;	</a:t>
            </a:r>
          </a:p>
          <a:p>
            <a:pPr>
              <a:buFont typeface="Wingdings" pitchFamily="2" charset="2"/>
              <a:buChar char="ü"/>
            </a:pPr>
            <a:r>
              <a:rPr lang="ru-RU" sz="2200" dirty="0" smtClean="0"/>
              <a:t>Отсутствие имущественного ущерба.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1C19B25-5725-41D0-A708-6EA33745A38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4" descr="iCALDVZH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89304" y="1196752"/>
            <a:ext cx="1728192" cy="172819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1155700" y="533400"/>
            <a:ext cx="795813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 sz="4000" b="1" dirty="0">
              <a:solidFill>
                <a:srgbClr val="333399"/>
              </a:solidFill>
            </a:endParaRPr>
          </a:p>
          <a:p>
            <a:pPr algn="ctr"/>
            <a:r>
              <a:rPr lang="ru-RU" sz="4000" b="1" dirty="0">
                <a:solidFill>
                  <a:srgbClr val="333399"/>
                </a:solidFill>
              </a:rPr>
              <a:t>СПАСИБО ЗА ВНИМАНИЕ!</a:t>
            </a:r>
            <a:r>
              <a:rPr lang="en-US" sz="2000" b="1" dirty="0">
                <a:solidFill>
                  <a:srgbClr val="333399"/>
                </a:solidFill>
              </a:rPr>
              <a:t/>
            </a:r>
            <a:br>
              <a:rPr lang="en-US" sz="2000" b="1" dirty="0">
                <a:solidFill>
                  <a:srgbClr val="333399"/>
                </a:solidFill>
              </a:rPr>
            </a:br>
            <a:endParaRPr lang="ru-RU" sz="2000" b="1" dirty="0">
              <a:solidFill>
                <a:srgbClr val="333399"/>
              </a:solidFill>
            </a:endParaRPr>
          </a:p>
          <a:p>
            <a:pPr algn="ctr"/>
            <a:endParaRPr lang="ru-RU" sz="2000" b="1" dirty="0">
              <a:solidFill>
                <a:srgbClr val="333399"/>
              </a:solidFill>
            </a:endParaRPr>
          </a:p>
        </p:txBody>
      </p:sp>
      <p:grpSp>
        <p:nvGrpSpPr>
          <p:cNvPr id="9219" name="Group 11"/>
          <p:cNvGrpSpPr>
            <a:grpSpLocks/>
          </p:cNvGrpSpPr>
          <p:nvPr/>
        </p:nvGrpSpPr>
        <p:grpSpPr bwMode="auto">
          <a:xfrm>
            <a:off x="2144688" y="2204864"/>
            <a:ext cx="6552728" cy="3768938"/>
            <a:chOff x="1828801" y="2743200"/>
            <a:chExt cx="4540339" cy="3984962"/>
          </a:xfrm>
        </p:grpSpPr>
        <p:pic>
          <p:nvPicPr>
            <p:cNvPr id="9224" name="Picture 5" descr="FAS-logo-color.jpg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828801" y="2743200"/>
              <a:ext cx="533399" cy="582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7" name="TextBox 8"/>
            <p:cNvSpPr txBox="1">
              <a:spLocks noChangeArrowheads="1"/>
            </p:cNvSpPr>
            <p:nvPr/>
          </p:nvSpPr>
          <p:spPr bwMode="auto">
            <a:xfrm>
              <a:off x="2536572" y="2819400"/>
              <a:ext cx="3832568" cy="39087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3000" dirty="0" smtClean="0">
                  <a:solidFill>
                    <a:srgbClr val="333399"/>
                  </a:solidFill>
                </a:rPr>
                <a:t>fas.gov.ru</a:t>
              </a:r>
            </a:p>
            <a:p>
              <a:endParaRPr lang="ru-RU" sz="1200" dirty="0" smtClean="0">
                <a:solidFill>
                  <a:srgbClr val="333399"/>
                </a:solidFill>
              </a:endParaRPr>
            </a:p>
            <a:p>
              <a:r>
                <a:rPr lang="en-US" sz="3000" dirty="0" smtClean="0">
                  <a:solidFill>
                    <a:srgbClr val="333399"/>
                  </a:solidFill>
                  <a:hlinkClick r:id="rId3"/>
                </a:rPr>
                <a:t>to35@fas.gov.ru</a:t>
              </a:r>
              <a:endParaRPr lang="en-US" sz="3000" dirty="0" smtClean="0">
                <a:solidFill>
                  <a:srgbClr val="333399"/>
                </a:solidFill>
              </a:endParaRPr>
            </a:p>
            <a:p>
              <a:endParaRPr lang="en-US" sz="1400" dirty="0" smtClean="0">
                <a:solidFill>
                  <a:srgbClr val="333399"/>
                </a:solidFill>
              </a:endParaRPr>
            </a:p>
            <a:p>
              <a:r>
                <a:rPr lang="en-US" sz="3000" dirty="0" smtClean="0">
                  <a:solidFill>
                    <a:srgbClr val="333399"/>
                  </a:solidFill>
                  <a:hlinkClick r:id="rId4"/>
                </a:rPr>
                <a:t>Smyshlyaeva-35@fas.gov.ru</a:t>
              </a:r>
              <a:endParaRPr lang="en-US" sz="3000" dirty="0" smtClean="0">
                <a:solidFill>
                  <a:srgbClr val="333399"/>
                </a:solidFill>
              </a:endParaRPr>
            </a:p>
            <a:p>
              <a:endParaRPr lang="en-US" sz="1200" dirty="0" smtClean="0">
                <a:solidFill>
                  <a:srgbClr val="333399"/>
                </a:solidFill>
              </a:endParaRPr>
            </a:p>
            <a:p>
              <a:r>
                <a:rPr lang="en-US" sz="3000" dirty="0" smtClean="0">
                  <a:solidFill>
                    <a:srgbClr val="333399"/>
                  </a:solidFill>
                </a:rPr>
                <a:t>(8-172) 72 22 70  </a:t>
              </a:r>
            </a:p>
            <a:p>
              <a:endParaRPr lang="en-US" sz="3000" dirty="0" smtClean="0">
                <a:solidFill>
                  <a:srgbClr val="333399"/>
                </a:solidFill>
              </a:endParaRPr>
            </a:p>
            <a:p>
              <a:endParaRPr lang="en-US" sz="3000" dirty="0" smtClean="0">
                <a:solidFill>
                  <a:srgbClr val="333399"/>
                </a:solidFill>
              </a:endParaRPr>
            </a:p>
            <a:p>
              <a:endParaRPr lang="en-US" sz="3000" dirty="0">
                <a:solidFill>
                  <a:srgbClr val="333399"/>
                </a:solidFill>
              </a:endParaRPr>
            </a:p>
          </p:txBody>
        </p:sp>
        <p:sp>
          <p:nvSpPr>
            <p:cNvPr id="9228" name="TextBox 9"/>
            <p:cNvSpPr txBox="1">
              <a:spLocks noChangeArrowheads="1"/>
            </p:cNvSpPr>
            <p:nvPr/>
          </p:nvSpPr>
          <p:spPr bwMode="auto">
            <a:xfrm>
              <a:off x="2536573" y="3591580"/>
              <a:ext cx="3330827" cy="5539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endParaRPr lang="en-US" sz="3000" dirty="0">
                <a:solidFill>
                  <a:srgbClr val="333399"/>
                </a:solidFill>
              </a:endParaRPr>
            </a:p>
          </p:txBody>
        </p:sp>
        <p:sp>
          <p:nvSpPr>
            <p:cNvPr id="9229" name="TextBox 10"/>
            <p:cNvSpPr txBox="1">
              <a:spLocks noChangeArrowheads="1"/>
            </p:cNvSpPr>
            <p:nvPr/>
          </p:nvSpPr>
          <p:spPr bwMode="auto">
            <a:xfrm>
              <a:off x="2536573" y="4343400"/>
              <a:ext cx="3483227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3000" dirty="0" smtClean="0">
                  <a:solidFill>
                    <a:srgbClr val="333399"/>
                  </a:solidFill>
                </a:rPr>
                <a:t> </a:t>
              </a:r>
            </a:p>
            <a:p>
              <a:endParaRPr lang="en-US" sz="3000" dirty="0">
                <a:solidFill>
                  <a:srgbClr val="333399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19941</TotalTime>
  <Words>62</Words>
  <Application>Microsoft Office PowerPoint</Application>
  <PresentationFormat>Лист A4 (210x297 мм)</PresentationFormat>
  <Paragraphs>93</Paragraphs>
  <Slides>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Оформление по умолчанию</vt:lpstr>
      <vt:lpstr>1_Оформление по умолчанию</vt:lpstr>
      <vt:lpstr>2_Оформление по умолчанию</vt:lpstr>
      <vt:lpstr>Слайд 1</vt:lpstr>
      <vt:lpstr>РАЗВИТИЕ ЗАКОНОДАТЕЛЬСТВА</vt:lpstr>
      <vt:lpstr>«АНТИМОНОПОЛЬНЫЕ» ИММУНИТЕТЫ</vt:lpstr>
      <vt:lpstr>«АНТИМОНОПОЛЬНЫЕ» ИММУНИТЕТЫ</vt:lpstr>
      <vt:lpstr>ПОСЛЕДСТВИЯ ИММУНИТЕТОВ</vt:lpstr>
      <vt:lpstr>  СМЯГЧЕНИЕ МЕР ОТВЕТСТВЕННОСТИ </vt:lpstr>
      <vt:lpstr>Слайд 7</vt:lpstr>
    </vt:vector>
  </TitlesOfParts>
  <Company>ФАС России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Нагайчук Е.Г.</dc:creator>
  <cp:lastModifiedBy>Лукичева</cp:lastModifiedBy>
  <cp:revision>548</cp:revision>
  <cp:lastPrinted>2011-06-01T05:45:30Z</cp:lastPrinted>
  <dcterms:created xsi:type="dcterms:W3CDTF">2012-08-02T06:30:34Z</dcterms:created>
  <dcterms:modified xsi:type="dcterms:W3CDTF">2016-10-06T07:25:02Z</dcterms:modified>
</cp:coreProperties>
</file>