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25" r:id="rId2"/>
  </p:sldMasterIdLst>
  <p:notesMasterIdLst>
    <p:notesMasterId r:id="rId29"/>
  </p:notesMasterIdLst>
  <p:handoutMasterIdLst>
    <p:handoutMasterId r:id="rId30"/>
  </p:handoutMasterIdLst>
  <p:sldIdLst>
    <p:sldId id="257" r:id="rId3"/>
    <p:sldId id="720" r:id="rId4"/>
    <p:sldId id="767" r:id="rId5"/>
    <p:sldId id="747" r:id="rId6"/>
    <p:sldId id="724" r:id="rId7"/>
    <p:sldId id="737" r:id="rId8"/>
    <p:sldId id="738" r:id="rId9"/>
    <p:sldId id="725" r:id="rId10"/>
    <p:sldId id="730" r:id="rId11"/>
    <p:sldId id="733" r:id="rId12"/>
    <p:sldId id="718" r:id="rId13"/>
    <p:sldId id="762" r:id="rId14"/>
    <p:sldId id="748" r:id="rId15"/>
    <p:sldId id="766" r:id="rId16"/>
    <p:sldId id="765" r:id="rId17"/>
    <p:sldId id="764" r:id="rId18"/>
    <p:sldId id="754" r:id="rId19"/>
    <p:sldId id="749" r:id="rId20"/>
    <p:sldId id="759" r:id="rId21"/>
    <p:sldId id="760" r:id="rId22"/>
    <p:sldId id="755" r:id="rId23"/>
    <p:sldId id="761" r:id="rId24"/>
    <p:sldId id="742" r:id="rId25"/>
    <p:sldId id="721" r:id="rId26"/>
    <p:sldId id="763" r:id="rId27"/>
    <p:sldId id="744" r:id="rId28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862"/>
    <a:srgbClr val="333399"/>
    <a:srgbClr val="008080"/>
    <a:srgbClr val="5EA5AB"/>
    <a:srgbClr val="F7B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7478" autoAdjust="0"/>
  </p:normalViewPr>
  <p:slideViewPr>
    <p:cSldViewPr snapToGrid="0">
      <p:cViewPr varScale="1">
        <p:scale>
          <a:sx n="86" d="100"/>
          <a:sy n="86" d="100"/>
        </p:scale>
        <p:origin x="-14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08"/>
    </p:cViewPr>
  </p:sorterViewPr>
  <p:notesViewPr>
    <p:cSldViewPr snapToGrid="0">
      <p:cViewPr varScale="1">
        <p:scale>
          <a:sx n="113" d="100"/>
          <a:sy n="113" d="100"/>
        </p:scale>
        <p:origin x="51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3311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1" cy="340156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C03A2E45-123C-4DFF-B2ED-E95116189C2C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6456436"/>
            <a:ext cx="4303311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6456436"/>
            <a:ext cx="4303311" cy="340155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D2F48323-C7BC-43BE-A3C2-5CF3211CD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34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4302231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3" y="1"/>
            <a:ext cx="4302231" cy="34106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r">
              <a:defRPr sz="1200"/>
            </a:lvl1pPr>
          </a:lstStyle>
          <a:p>
            <a:fld id="{5B179AD8-3FD2-4EF3-891B-D6DBDDF5A53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60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9" rIns="91418" bIns="457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4"/>
            <a:ext cx="7942580" cy="2676585"/>
          </a:xfrm>
          <a:prstGeom prst="rect">
            <a:avLst/>
          </a:prstGeom>
        </p:spPr>
        <p:txBody>
          <a:bodyPr vert="horz" lIns="91418" tIns="45709" rIns="91418" bIns="457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5"/>
            <a:ext cx="4302231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3" y="6456615"/>
            <a:ext cx="4302231" cy="341063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r">
              <a:defRPr sz="1200"/>
            </a:lvl1pPr>
          </a:lstStyle>
          <a:p>
            <a:fld id="{BCD4731F-5EB1-4524-B4E5-6AB9565907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4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60700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3D825-286A-43BA-8325-B9AC7C7849F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8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78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731F-5EB1-4524-B4E5-6AB95659073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19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25513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4CA6286-5B8A-4B20-8AD4-C89F3AB89344}" type="slidenum">
              <a:rPr lang="ru-RU" altLang="ru-RU" sz="1200"/>
              <a:pPr/>
              <a:t>25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7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DE4B-8B30-4645-A0E5-0119F153AA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8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F9396-7A55-445A-88FD-9A7E0A3091A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82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97086-880D-476A-9924-DFC22C382D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0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72116-5C6D-47CA-BC92-A4DBEAE4BDA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12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4CE99-1BB7-4898-B056-F1E35115EAF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3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2A19-7491-4FC0-B6E9-320453ECFD0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53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28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17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859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2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63ACF-489A-4BAD-B362-0ACED2251F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68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275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07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3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9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12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0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871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3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D279-F3DD-437D-A337-386CBFE1FD6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15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C9410-9F92-4D34-B0DA-23BF1BA7D9A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3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6D7D-B978-4365-85C9-85207FD9B9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8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2B101-1A0E-412E-B29D-B25D855F503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1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B33A0-2D83-4904-8E04-062BF1EF93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3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6C0A4-F887-4CBC-B17E-ACCC9DC4943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00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A9DC6-C943-4AAD-AF72-9C825937CE5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1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C39A3-C713-4A8D-B05F-6EA333364FA8}" type="slidenum">
              <a:rPr lang="ru-RU">
                <a:solidFill>
                  <a:srgbClr val="FFFFFF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92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49EC-BC27-47C5-8A4C-7234530052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0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079"/>
          <p:cNvSpPr>
            <a:spLocks noChangeArrowheads="1"/>
          </p:cNvSpPr>
          <p:nvPr/>
        </p:nvSpPr>
        <p:spPr bwMode="auto">
          <a:xfrm>
            <a:off x="1260476" y="5883007"/>
            <a:ext cx="7806612" cy="63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375"/>
              </a:spcAft>
            </a:pPr>
            <a:endParaRPr lang="en-US" altLang="ru-RU" sz="2400" b="1" dirty="0">
              <a:solidFill>
                <a:srgbClr val="333399"/>
              </a:solidFill>
              <a:latin typeface="Arial" pitchFamily="34" charset="0"/>
            </a:endParaRPr>
          </a:p>
          <a:p>
            <a:endParaRPr lang="en-US" altLang="ru-RU" sz="1650" b="1" dirty="0" smtClean="0">
              <a:solidFill>
                <a:srgbClr val="333399"/>
              </a:solidFill>
              <a:latin typeface="Arial" pitchFamily="34" charset="0"/>
            </a:endParaRPr>
          </a:p>
          <a:p>
            <a:r>
              <a:rPr lang="ru-RU" altLang="ru-RU" sz="1650" b="1" dirty="0" smtClean="0">
                <a:solidFill>
                  <a:srgbClr val="333399"/>
                </a:solidFill>
                <a:latin typeface="Arial" pitchFamily="34" charset="0"/>
              </a:rPr>
              <a:t>           Вологда,  пресс-конференция 29 марта 2019 года </a:t>
            </a: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1260476" y="1989138"/>
            <a:ext cx="736573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altLang="ru-RU" sz="2400" b="1" dirty="0" smtClean="0">
              <a:solidFill>
                <a:srgbClr val="008080"/>
              </a:solidFill>
              <a:latin typeface="Arial" pitchFamily="34" charset="0"/>
            </a:endParaRPr>
          </a:p>
          <a:p>
            <a:pPr algn="r"/>
            <a:r>
              <a:rPr lang="ru-RU" altLang="ru-RU" sz="2400" b="1" dirty="0" smtClean="0">
                <a:solidFill>
                  <a:srgbClr val="008080"/>
                </a:solidFill>
                <a:latin typeface="Arial" pitchFamily="34" charset="0"/>
              </a:rPr>
              <a:t>К 15-летию со дня образования ФАС России    </a:t>
            </a:r>
            <a:endParaRPr lang="en-US" altLang="ru-RU" sz="2400" b="1" dirty="0">
              <a:solidFill>
                <a:srgbClr val="008080"/>
              </a:solidFill>
              <a:latin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54" y="2708275"/>
            <a:ext cx="5414430" cy="3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/>
          </p:cNvSpPr>
          <p:nvPr/>
        </p:nvSpPr>
        <p:spPr bwMode="auto">
          <a:xfrm>
            <a:off x="174170" y="183314"/>
            <a:ext cx="8835717" cy="47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Борьба с картелями</a:t>
            </a:r>
            <a:endParaRPr lang="ru-RU" sz="2800" b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70" y="933163"/>
            <a:ext cx="8835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eaLnBrk="0" fontAlgn="base" hangingPunct="0"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ru-RU" sz="2400" b="1" dirty="0">
                <a:solidFill>
                  <a:srgbClr val="008080"/>
                </a:solidFill>
              </a:rPr>
              <a:t>Создана эффективная система борьбы с </a:t>
            </a:r>
            <a:r>
              <a:rPr lang="ru-RU" sz="2400" b="1" dirty="0" smtClean="0">
                <a:solidFill>
                  <a:srgbClr val="008080"/>
                </a:solidFill>
              </a:rPr>
              <a:t>картелями</a:t>
            </a:r>
            <a:endParaRPr lang="ru-RU" sz="2400" b="1" dirty="0" smtClean="0">
              <a:solidFill>
                <a:srgbClr val="008080"/>
              </a:solidFill>
              <a:ea typeface="ＭＳ Ｐゴシック" pitchFamily="34" charset="-128"/>
              <a:cs typeface="Mangal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9376" y="1449029"/>
            <a:ext cx="6554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buSzPct val="100000"/>
              <a:defRPr/>
            </a:pPr>
            <a:r>
              <a:rPr lang="ru-RU" sz="2400" b="1" dirty="0" smtClean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Самые </a:t>
            </a:r>
            <a:r>
              <a:rPr lang="ru-RU" sz="2400" b="1" dirty="0" err="1" smtClean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картелизованные</a:t>
            </a:r>
            <a:r>
              <a:rPr lang="ru-RU" sz="2400" b="1" dirty="0" smtClean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 рынки</a:t>
            </a:r>
            <a:r>
              <a:rPr lang="ru-RU" sz="2400" dirty="0" smtClean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: стройка, рынки </a:t>
            </a:r>
            <a:r>
              <a:rPr lang="ru-RU" sz="2400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лекарств и медицинских изделий, </a:t>
            </a:r>
            <a:r>
              <a:rPr lang="ru-RU" sz="2400" dirty="0" smtClean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продуктов питания.</a:t>
            </a:r>
            <a:endParaRPr lang="ru-RU" sz="2400" dirty="0">
              <a:solidFill>
                <a:srgbClr val="333399"/>
              </a:solidFill>
              <a:ea typeface="ＭＳ Ｐゴシック" pitchFamily="34" charset="-128"/>
              <a:cs typeface="Mangal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66" y="1392867"/>
            <a:ext cx="1956985" cy="1385533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8566" y="3117773"/>
            <a:ext cx="7916287" cy="3003627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/>
            <a:r>
              <a:rPr lang="ru-RU" altLang="ru-RU" b="1" dirty="0" smtClean="0">
                <a:latin typeface="Calibri" pitchFamily="34" charset="0"/>
              </a:rPr>
              <a:t>	В 2017 году Вологодским УФАС России   Выявлен </a:t>
            </a:r>
            <a:r>
              <a:rPr lang="ru-RU" altLang="ru-RU" b="1" dirty="0">
                <a:latin typeface="Calibri" pitchFamily="34" charset="0"/>
              </a:rPr>
              <a:t>картельный сговор  между ООО «Череповец-Опт»,  ИП Никифоров Ю.С., ООО «Вологодский </a:t>
            </a:r>
            <a:r>
              <a:rPr lang="ru-RU" altLang="ru-RU" b="1" dirty="0" err="1">
                <a:latin typeface="Calibri" pitchFamily="34" charset="0"/>
              </a:rPr>
              <a:t>мясодел</a:t>
            </a:r>
            <a:r>
              <a:rPr lang="ru-RU" altLang="ru-RU" b="1" dirty="0">
                <a:latin typeface="Calibri" pitchFamily="34" charset="0"/>
              </a:rPr>
              <a:t>» </a:t>
            </a:r>
            <a:r>
              <a:rPr lang="ru-RU" altLang="ru-RU" b="1" dirty="0" smtClean="0">
                <a:latin typeface="Calibri" pitchFamily="34" charset="0"/>
              </a:rPr>
              <a:t>при проведении электронных аукционах </a:t>
            </a:r>
            <a:r>
              <a:rPr lang="ru-RU" altLang="ru-RU" b="1" dirty="0">
                <a:latin typeface="Calibri" pitchFamily="34" charset="0"/>
              </a:rPr>
              <a:t>на поставку продуктов питания в бюджетные учреждения Вологодской </a:t>
            </a:r>
            <a:r>
              <a:rPr lang="ru-RU" altLang="ru-RU" b="1" dirty="0" smtClean="0">
                <a:latin typeface="Calibri" pitchFamily="34" charset="0"/>
              </a:rPr>
              <a:t>области.</a:t>
            </a:r>
          </a:p>
          <a:p>
            <a:pPr algn="just"/>
            <a:r>
              <a:rPr lang="ru-RU" altLang="ru-RU" b="1" dirty="0" smtClean="0">
                <a:latin typeface="Calibri" pitchFamily="34" charset="0"/>
              </a:rPr>
              <a:t>	</a:t>
            </a:r>
            <a:r>
              <a:rPr lang="ru-RU" b="1" dirty="0" smtClean="0"/>
              <a:t>В  </a:t>
            </a:r>
            <a:r>
              <a:rPr lang="ru-RU" b="1" dirty="0"/>
              <a:t>декабре  </a:t>
            </a:r>
            <a:r>
              <a:rPr lang="ru-RU" b="1" dirty="0" smtClean="0"/>
              <a:t>2018 года   Четырнадцатый </a:t>
            </a:r>
            <a:r>
              <a:rPr lang="ru-RU" b="1" dirty="0"/>
              <a:t>арбитражный апелляционный суд признал законным решение </a:t>
            </a:r>
            <a:r>
              <a:rPr lang="ru-RU" b="1" dirty="0" smtClean="0"/>
              <a:t>Вологодского УФАС России по </a:t>
            </a:r>
            <a:r>
              <a:rPr lang="ru-RU" b="1" dirty="0"/>
              <a:t>делу о признании сговора (картеля</a:t>
            </a:r>
            <a:r>
              <a:rPr lang="ru-RU" b="1" dirty="0" smtClean="0"/>
              <a:t>).</a:t>
            </a:r>
          </a:p>
          <a:p>
            <a:pPr algn="just"/>
            <a:endParaRPr lang="ru-RU" sz="1600" b="1" dirty="0"/>
          </a:p>
          <a:p>
            <a:pPr algn="just"/>
            <a:endParaRPr lang="ru-RU" altLang="ru-RU" sz="16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321" y="0"/>
            <a:ext cx="869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Контроль соблюдения правил недискриминационного доступа, порядка </a:t>
            </a:r>
            <a:br>
              <a:rPr lang="ru-RU" b="1" dirty="0" smtClean="0"/>
            </a:br>
            <a:r>
              <a:rPr lang="ru-RU" b="1" dirty="0" smtClean="0"/>
              <a:t>подключения к энергосетям Вологодского УФАС России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359807"/>
              </p:ext>
            </p:extLst>
          </p:nvPr>
        </p:nvGraphicFramePr>
        <p:xfrm>
          <a:off x="0" y="903387"/>
          <a:ext cx="9066880" cy="576790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3376"/>
                <a:gridCol w="1813376"/>
                <a:gridCol w="1813376"/>
                <a:gridCol w="1813376"/>
                <a:gridCol w="1813376"/>
              </a:tblGrid>
              <a:tr h="7511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     </a:t>
                      </a:r>
                    </a:p>
                    <a:p>
                      <a:r>
                        <a:rPr lang="ru-RU" sz="1800" b="0" dirty="0" smtClean="0"/>
                        <a:t>        2015</a:t>
                      </a:r>
                      <a:br>
                        <a:rPr lang="ru-RU" sz="1800" b="0" dirty="0" smtClean="0"/>
                      </a:br>
                      <a:r>
                        <a:rPr lang="ru-RU" sz="1800" b="0" dirty="0" smtClean="0"/>
                        <a:t>  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 </a:t>
                      </a:r>
                    </a:p>
                    <a:p>
                      <a:r>
                        <a:rPr lang="ru-RU" sz="1800" b="0" dirty="0" smtClean="0"/>
                        <a:t>           2016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2017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2018</a:t>
                      </a:r>
                      <a:endParaRPr lang="ru-RU" sz="1800" b="0" dirty="0"/>
                    </a:p>
                  </a:txBody>
                  <a:tcPr/>
                </a:tc>
              </a:tr>
              <a:tr h="10914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Поступило заявлений на сетевые энергетические компании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  152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 65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 72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50</a:t>
                      </a:r>
                      <a:endParaRPr lang="ru-RU" sz="1800" b="0" dirty="0"/>
                    </a:p>
                  </a:txBody>
                  <a:tcPr/>
                </a:tc>
              </a:tr>
              <a:tr h="8909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Возбуждено административных дел (по</a:t>
                      </a:r>
                      <a:r>
                        <a:rPr lang="ru-RU" baseline="0" dirty="0" smtClean="0"/>
                        <a:t> ст.9.21 КоАП – с 2016г.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            </a:t>
                      </a:r>
                    </a:p>
                    <a:p>
                      <a:r>
                        <a:rPr lang="ru-RU" sz="1800" b="0" dirty="0" smtClean="0"/>
                        <a:t>            44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 40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 53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39</a:t>
                      </a:r>
                      <a:endParaRPr lang="ru-RU" sz="1800" b="0" dirty="0"/>
                    </a:p>
                  </a:txBody>
                  <a:tcPr/>
                </a:tc>
              </a:tr>
              <a:tr h="122014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Вынесено постановлений о привлечении к административной</a:t>
                      </a:r>
                      <a:r>
                        <a:rPr lang="ru-RU" baseline="0" dirty="0" smtClean="0"/>
                        <a:t> ответственности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   33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 11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 17</a:t>
                      </a:r>
                      <a:endParaRPr lang="ru-RU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dirty="0" smtClean="0"/>
                    </a:p>
                    <a:p>
                      <a:r>
                        <a:rPr lang="ru-RU" sz="1800" b="0" dirty="0" smtClean="0"/>
                        <a:t>         22</a:t>
                      </a:r>
                      <a:endParaRPr lang="ru-RU" sz="1800" b="0" dirty="0"/>
                    </a:p>
                  </a:txBody>
                  <a:tcPr/>
                </a:tc>
              </a:tr>
              <a:tr h="1598814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Наложено штрафов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21 </a:t>
                      </a:r>
                      <a:r>
                        <a:rPr lang="ru-RU" b="1" dirty="0" err="1" smtClean="0"/>
                        <a:t>млн.руб</a:t>
                      </a:r>
                      <a:r>
                        <a:rPr lang="ru-RU" b="1" dirty="0" smtClean="0"/>
                        <a:t>. Наиболее крупный </a:t>
                      </a:r>
                      <a:r>
                        <a:rPr lang="ru-RU" b="1" dirty="0" err="1" smtClean="0"/>
                        <a:t>адм.штраф</a:t>
                      </a:r>
                      <a:r>
                        <a:rPr lang="ru-RU" b="1" baseline="0" dirty="0" smtClean="0"/>
                        <a:t> – оборотный штраф 2 </a:t>
                      </a:r>
                      <a:r>
                        <a:rPr lang="ru-RU" b="1" baseline="0" dirty="0" err="1" smtClean="0"/>
                        <a:t>млн.руб</a:t>
                      </a:r>
                      <a:r>
                        <a:rPr lang="ru-RU" b="1" baseline="0" dirty="0" smtClean="0"/>
                        <a:t>. на ОАО «Областные электросети»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 млн.</a:t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220 </a:t>
                      </a:r>
                      <a:r>
                        <a:rPr lang="ru-RU" b="1" dirty="0" err="1" smtClean="0"/>
                        <a:t>тыс.руб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       2 </a:t>
                      </a:r>
                      <a:r>
                        <a:rPr lang="ru-RU" b="1" dirty="0" err="1" smtClean="0"/>
                        <a:t>млн.руб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 млн.</a:t>
                      </a:r>
                      <a:br>
                        <a:rPr lang="ru-RU" b="1" dirty="0" smtClean="0"/>
                      </a:br>
                      <a:r>
                        <a:rPr lang="ru-RU" b="1" dirty="0" smtClean="0"/>
                        <a:t> 600 </a:t>
                      </a:r>
                      <a:r>
                        <a:rPr lang="ru-RU" b="1" dirty="0" err="1" smtClean="0"/>
                        <a:t>тыс.руб</a:t>
                      </a:r>
                      <a:r>
                        <a:rPr lang="ru-RU" b="1" dirty="0" smtClean="0"/>
                        <a:t>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9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91" y="145840"/>
            <a:ext cx="89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Прецедентные дела Вологодского УФАС России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441" y="1203971"/>
            <a:ext cx="3877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2011-2012г.г.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Нарушение: ОАО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«Вологодская сбытовая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компания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» не согласовывало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предоставленные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ООО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Коммунэнергосбыт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» 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перечень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средств измерений для целей коммерческого учета электроэнергии и соглашение об информационном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обмене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, что создавало препятствие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доступу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ООО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</a:rPr>
              <a:t>Коммунэнергосбыт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» на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оптовый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рынок электрической энергии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b="1" dirty="0" smtClean="0">
              <a:solidFill>
                <a:srgbClr val="333399"/>
              </a:solidFill>
              <a:cs typeface="Times New Roman" pitchFamily="18" charset="0"/>
            </a:endParaRPr>
          </a:p>
        </p:txBody>
      </p:sp>
      <p:pic>
        <p:nvPicPr>
          <p:cNvPr id="9" name="Picture 2" descr="C:\Users\Public\Pictures\Sample Pictures\электротеплосе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735" y="4333053"/>
            <a:ext cx="4894263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59" y="4599753"/>
            <a:ext cx="3217862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0381" y="1050083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</a:rPr>
              <a:t>Дело о нарушении запрета на </a:t>
            </a:r>
            <a:r>
              <a:rPr lang="ru-RU" sz="2400" b="1" dirty="0" smtClean="0">
                <a:solidFill>
                  <a:srgbClr val="C00000"/>
                </a:solidFill>
              </a:rPr>
              <a:t>злоупотребление доминирующим </a:t>
            </a:r>
            <a:r>
              <a:rPr lang="ru-RU" sz="2400" b="1" dirty="0">
                <a:solidFill>
                  <a:srgbClr val="C00000"/>
                </a:solidFill>
              </a:rPr>
              <a:t>положением вошло в сборник «Двадцать дел, признанных лучшими по итогам деятельности антимонопольных </a:t>
            </a:r>
            <a:r>
              <a:rPr lang="ru-RU" sz="2400" b="1" dirty="0" smtClean="0">
                <a:solidFill>
                  <a:srgbClr val="C00000"/>
                </a:solidFill>
              </a:rPr>
              <a:t>органов </a:t>
            </a:r>
            <a:r>
              <a:rPr lang="ru-RU" sz="2400" b="1" dirty="0">
                <a:solidFill>
                  <a:srgbClr val="C00000"/>
                </a:solidFill>
              </a:rPr>
              <a:t>в 2011-2012 годах» </a:t>
            </a:r>
          </a:p>
        </p:txBody>
      </p:sp>
    </p:spTree>
    <p:extLst>
      <p:ext uri="{BB962C8B-B14F-4D97-AF65-F5344CB8AC3E}">
        <p14:creationId xmlns:p14="http://schemas.microsoft.com/office/powerpoint/2010/main" val="36811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91" y="145840"/>
            <a:ext cx="89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Прецедентные дела Вологодского УФАС России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7" descr="C:\Users\UFAS\Desktop\презентация\evac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91" y="1267729"/>
            <a:ext cx="2236309" cy="1599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467780" y="1718451"/>
            <a:ext cx="6566051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endParaRPr lang="ru-RU" b="1" dirty="0" smtClean="0">
              <a:solidFill>
                <a:srgbClr val="333399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1B1862"/>
                </a:solidFill>
                <a:cs typeface="Times New Roman" pitchFamily="18" charset="0"/>
              </a:rPr>
              <a:t>	Пресечена </a:t>
            </a:r>
            <a:r>
              <a:rPr lang="ru-RU" b="1" dirty="0">
                <a:solidFill>
                  <a:srgbClr val="1B1862"/>
                </a:solidFill>
                <a:cs typeface="Times New Roman" pitchFamily="18" charset="0"/>
              </a:rPr>
              <a:t>деятельность </a:t>
            </a:r>
            <a:r>
              <a:rPr lang="ru-RU" b="1" dirty="0" smtClean="0">
                <a:solidFill>
                  <a:srgbClr val="1B1862"/>
                </a:solidFill>
                <a:cs typeface="Times New Roman" pitchFamily="18" charset="0"/>
              </a:rPr>
              <a:t>самой дорогой      </a:t>
            </a:r>
            <a:r>
              <a:rPr lang="ru-RU" b="1" dirty="0" err="1" smtClean="0">
                <a:solidFill>
                  <a:srgbClr val="1B1862"/>
                </a:solidFill>
                <a:cs typeface="Times New Roman" pitchFamily="18" charset="0"/>
              </a:rPr>
              <a:t>спецстоянки</a:t>
            </a:r>
            <a:r>
              <a:rPr lang="ru-RU" b="1" dirty="0" smtClean="0">
                <a:solidFill>
                  <a:srgbClr val="1B1862"/>
                </a:solidFill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1B1862"/>
                </a:solidFill>
                <a:cs typeface="Times New Roman" pitchFamily="18" charset="0"/>
              </a:rPr>
              <a:t>в </a:t>
            </a:r>
            <a:r>
              <a:rPr lang="ru-RU" b="1" dirty="0" smtClean="0">
                <a:solidFill>
                  <a:srgbClr val="1B1862"/>
                </a:solidFill>
                <a:cs typeface="Times New Roman" pitchFamily="18" charset="0"/>
              </a:rPr>
              <a:t>России.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Доход от деятельности </a:t>
            </a:r>
            <a:r>
              <a:rPr lang="ru-RU" b="1" dirty="0" err="1">
                <a:solidFill>
                  <a:srgbClr val="C00000"/>
                </a:solidFill>
                <a:cs typeface="Times New Roman" pitchFamily="18" charset="0"/>
              </a:rPr>
              <a:t>спецстоянки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 в сумме 7 миллионов 760 тысяч рублей изъят в Федеральный бюджет</a:t>
            </a:r>
          </a:p>
          <a:p>
            <a:pPr>
              <a:defRPr/>
            </a:pPr>
            <a:endParaRPr lang="ru-RU" b="1" dirty="0">
              <a:solidFill>
                <a:srgbClr val="1B1862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7176" y="3472777"/>
            <a:ext cx="5084284" cy="258532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b="1" dirty="0" smtClean="0">
                <a:solidFill>
                  <a:srgbClr val="1B1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Государственному </a:t>
            </a:r>
            <a:r>
              <a:rPr lang="ru-RU" b="1" dirty="0" smtClean="0">
                <a:solidFill>
                  <a:srgbClr val="1B1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заказчику </a:t>
            </a:r>
            <a:r>
              <a:rPr lang="ru-RU" b="1" dirty="0">
                <a:solidFill>
                  <a:srgbClr val="1B18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предписано  отказаться от заключения контракта на строительство обходной дороги города Кириллова с лицом, осуществляющим строительный контроль на данном объекте.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контракта  составила </a:t>
            </a:r>
          </a:p>
          <a:p>
            <a:pPr>
              <a:buFontTx/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миллиона рублей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C:\Users\UFAS\Desktop\презентация\1322554227_ekonomika291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683" y="3698912"/>
            <a:ext cx="2857500" cy="2082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91500" y="967386"/>
            <a:ext cx="285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2013 год 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1B1862"/>
                </a:solidFill>
              </a:rPr>
              <a:t>2014 год </a:t>
            </a:r>
            <a:endParaRPr lang="ru-RU" b="1" dirty="0">
              <a:solidFill>
                <a:srgbClr val="1B186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cs typeface="Times New Roman" pitchFamily="18" charset="0"/>
              </a:rPr>
              <a:t>Вологодским  УФАС России пресечено незаконное выставление дополнительных  счетов на оплату тепла со стороны МУП «</a:t>
            </a:r>
            <a:r>
              <a:rPr lang="ru-RU" sz="2400" b="1" dirty="0" err="1" smtClean="0">
                <a:cs typeface="Times New Roman" pitchFamily="18" charset="0"/>
              </a:rPr>
              <a:t>Вологдагортеплосеть</a:t>
            </a:r>
            <a:r>
              <a:rPr lang="ru-RU" sz="2400" b="1" dirty="0" smtClean="0">
                <a:cs typeface="Times New Roman" pitchFamily="18" charset="0"/>
              </a:rPr>
              <a:t>»</a:t>
            </a:r>
            <a:endParaRPr lang="ru-RU" sz="2400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Жильцам дома по адресу: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ул.Воркутинская, </a:t>
            </a:r>
            <a:endParaRPr lang="ru-RU" sz="2400" dirty="0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err="1" smtClean="0">
                <a:solidFill>
                  <a:srgbClr val="C00000"/>
                </a:solidFill>
                <a:cs typeface="Times New Roman" pitchFamily="18" charset="0"/>
              </a:rPr>
              <a:t>г.Вологды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 произведена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корректировка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начислений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за потребление тепла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на сумму 120 тысяч рублей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EE75B-B49B-4320-9AF8-975C0157D7F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 descr="http://www.riadagestan.ru/upload/fotonews/result_image_big801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00438"/>
            <a:ext cx="4100527" cy="2724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08472" y="154235"/>
            <a:ext cx="8669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Социально значимые дела Вологодского УФАС России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0" y="-285750"/>
            <a:ext cx="9309253" cy="1034897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Социально </a:t>
            </a:r>
            <a:r>
              <a:rPr lang="ru-RU" sz="2400" b="1" dirty="0">
                <a:solidFill>
                  <a:schemeClr val="bg1"/>
                </a:solidFill>
              </a:rPr>
              <a:t>значимые дела Вологодского УФАС России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268" name="Содержимое 4" descr="Такая реклама вызвала шок и возмущение граждан, представителей учебных заведений, сотрудников администрации Вологды, Центра материнства, комиссии по делам несовершеннолетних...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2857496"/>
            <a:ext cx="5572164" cy="3595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Номер слайда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1958AE9-3342-4599-950E-9B25AF1E7452}" type="slidenum">
              <a:rPr lang="ru-RU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pPr/>
              <a:t>15</a:t>
            </a:fld>
            <a:endParaRPr lang="ru-RU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357158" y="1285860"/>
            <a:ext cx="44291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333399"/>
                </a:solidFill>
              </a:rPr>
              <a:t>Пресечено распространение ненадлежащей рекламы с изображением курящего </a:t>
            </a:r>
            <a:r>
              <a:rPr lang="ru-RU" sz="2800" b="1" dirty="0" smtClean="0">
                <a:solidFill>
                  <a:srgbClr val="333399"/>
                </a:solidFill>
              </a:rPr>
              <a:t/>
            </a:r>
            <a:br>
              <a:rPr lang="ru-RU" sz="2800" b="1" dirty="0" smtClean="0">
                <a:solidFill>
                  <a:srgbClr val="333399"/>
                </a:solidFill>
              </a:rPr>
            </a:br>
            <a:r>
              <a:rPr lang="ru-RU" sz="2800" b="1" dirty="0" smtClean="0">
                <a:solidFill>
                  <a:srgbClr val="333399"/>
                </a:solidFill>
              </a:rPr>
              <a:t>ребенка </a:t>
            </a: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67040" y="1476259"/>
            <a:ext cx="2094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1B1862"/>
                </a:solidFill>
              </a:rPr>
              <a:t>2014 год</a:t>
            </a:r>
            <a:endParaRPr lang="ru-RU" sz="3600" b="1" dirty="0">
              <a:solidFill>
                <a:srgbClr val="1B1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10502"/>
      </p:ext>
    </p:extLst>
  </p:cSld>
  <p:clrMapOvr>
    <a:masterClrMapping/>
  </p:clrMapOvr>
  <p:transition advTm="383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91" y="145840"/>
            <a:ext cx="89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Прецедентные дела Вологодского УФАС России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8628" y="959644"/>
            <a:ext cx="65660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1B1862"/>
                </a:solidFill>
                <a:cs typeface="Times New Roman" pitchFamily="18" charset="0"/>
              </a:rPr>
              <a:t>2014 год</a:t>
            </a:r>
          </a:p>
          <a:p>
            <a:pPr>
              <a:defRPr/>
            </a:pPr>
            <a:endParaRPr lang="ru-RU" b="1" dirty="0" smtClean="0">
              <a:solidFill>
                <a:srgbClr val="1B1862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730" y="1566363"/>
            <a:ext cx="5590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cs typeface="Times New Roman" pitchFamily="18" charset="0"/>
              </a:rPr>
              <a:t>Дело о пассажирских перевозках</a:t>
            </a:r>
            <a:endParaRPr lang="ru-RU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9" name="Рисунок 8" descr="http://cdn.tvc.ru/pictures/o/215/7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05" y="959644"/>
            <a:ext cx="2274570" cy="154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7720" y="2502059"/>
            <a:ext cx="81880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	Департамент </a:t>
            </a:r>
            <a:r>
              <a:rPr lang="ru-RU" sz="1400" b="1" dirty="0"/>
              <a:t>градостроительства и инфраструктуры Администрации города Вологды признаны нарушившим  части 1 статьи 15  и часть 1  статьи 17 Федерального закона «О защите конкуренции</a:t>
            </a:r>
            <a:r>
              <a:rPr lang="ru-RU" sz="1400" b="1" dirty="0" smtClean="0"/>
              <a:t>».</a:t>
            </a:r>
          </a:p>
          <a:p>
            <a:pPr algn="just"/>
            <a:r>
              <a:rPr lang="ru-RU" sz="1400" b="1" dirty="0" smtClean="0"/>
              <a:t>В </a:t>
            </a:r>
            <a:r>
              <a:rPr lang="ru-RU" sz="1400" b="1" dirty="0"/>
              <a:t>марте 2014 года состоялись конкурсы на право обслуживания регулярных автобусных  маршрутов в  Вологде, большинство  которых выиграло ПАТП-1. Предприятию достались «лакомые куски» - самые массовые пассажирские маршруты.  Незадолго до этого (в декабре 2013 года) городская Дума своим решением внесла изменения в Положение о проведении конкурса на право обслуживания маршрутов регулярных  перевозок. Именно на основании этих изменений и была разработана документация конкурса - с такими условиями, выполнить которые было под силу  только крупному муниципальному предприятию, а не мелким частникам.  </a:t>
            </a:r>
          </a:p>
          <a:p>
            <a:pPr algn="just"/>
            <a:r>
              <a:rPr lang="ru-RU" sz="1400" b="1" dirty="0"/>
              <a:t>По иску антимонопольного органа был  аннулирован ряд  договоров, заключенных  с ПАТП-1 на право обслуживания городских автобусных маршрутов.</a:t>
            </a:r>
          </a:p>
          <a:p>
            <a:pPr algn="just"/>
            <a:r>
              <a:rPr lang="ru-RU" sz="1400" b="1" dirty="0"/>
              <a:t>            Комиссия УФАС  выдала предписание  органу местного самоуправления о прекращении нарушения антимонопольного законодательства.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Вологодская </a:t>
            </a:r>
            <a:r>
              <a:rPr lang="ru-RU" sz="1400" b="1" dirty="0"/>
              <a:t>городская Дума внесла соответствующие  изменения в свое  Положение о проведении конкурса на право обслуживания маршрутов регулярных  пассажирских перевозок на территории города Вологды.</a:t>
            </a:r>
          </a:p>
        </p:txBody>
      </p:sp>
    </p:spTree>
    <p:extLst>
      <p:ext uri="{BB962C8B-B14F-4D97-AF65-F5344CB8AC3E}">
        <p14:creationId xmlns:p14="http://schemas.microsoft.com/office/powerpoint/2010/main" val="6887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2014 год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400" dirty="0" smtClean="0">
                <a:cs typeface="Times New Roman" pitchFamily="18" charset="0"/>
              </a:rPr>
              <a:t>ООО «</a:t>
            </a:r>
            <a:r>
              <a:rPr lang="ru-RU" sz="2400" dirty="0" err="1" smtClean="0">
                <a:cs typeface="Times New Roman" pitchFamily="18" charset="0"/>
              </a:rPr>
              <a:t>Росгосстрах</a:t>
            </a:r>
            <a:r>
              <a:rPr lang="ru-RU" sz="2400" dirty="0" smtClean="0">
                <a:cs typeface="Times New Roman" pitchFamily="18" charset="0"/>
              </a:rPr>
              <a:t>» привлечено к административной ответственности за злоупотребление доминирующим положением, а именно: за навязывание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дополнительных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видов услуг страхования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при покупке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страхователями </a:t>
            </a:r>
            <a:br>
              <a:rPr lang="ru-RU" sz="2400" dirty="0" smtClean="0">
                <a:cs typeface="Times New Roman" pitchFamily="18" charset="0"/>
              </a:rPr>
            </a:br>
            <a:r>
              <a:rPr lang="ru-RU" sz="2400" dirty="0" smtClean="0">
                <a:cs typeface="Times New Roman" pitchFamily="18" charset="0"/>
              </a:rPr>
              <a:t>полисов ОСАГО.</a:t>
            </a:r>
          </a:p>
          <a:p>
            <a:pPr>
              <a:buNone/>
            </a:pPr>
            <a:r>
              <a:rPr lang="ru-RU" sz="2400" dirty="0" smtClean="0"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На ООО «</a:t>
            </a:r>
            <a:r>
              <a:rPr lang="ru-RU" sz="2400" dirty="0" err="1" smtClean="0">
                <a:solidFill>
                  <a:srgbClr val="C00000"/>
                </a:solidFill>
                <a:cs typeface="Times New Roman" pitchFamily="18" charset="0"/>
              </a:rPr>
              <a:t>Росгосстрах</a:t>
            </a: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    наложен  штраф на общую </a:t>
            </a:r>
            <a:b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cs typeface="Times New Roman" pitchFamily="18" charset="0"/>
              </a:rPr>
              <a:t>сумму  600 тысяч рублей. </a:t>
            </a:r>
            <a:endParaRPr lang="ru-RU" sz="2400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5EE75B-B49B-4320-9AF8-975C0157D7F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" name="Рисунок 4" descr="http://komikz.ru/images/10948_Ec82p_big_fd3becb318df37f60c407018433ff456201109090839_cimg33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71810"/>
            <a:ext cx="3505200" cy="318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41523" y="98230"/>
            <a:ext cx="88024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</a:rPr>
              <a:t>Прецедентные дела Вологодского УФАС России </a:t>
            </a:r>
          </a:p>
        </p:txBody>
      </p:sp>
    </p:spTree>
    <p:extLst>
      <p:ext uri="{BB962C8B-B14F-4D97-AF65-F5344CB8AC3E}">
        <p14:creationId xmlns:p14="http://schemas.microsoft.com/office/powerpoint/2010/main" val="26071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91" y="145840"/>
            <a:ext cx="89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Прецедентные дела Вологодского УФАС России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8628" y="959644"/>
            <a:ext cx="6566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147" y="1328976"/>
            <a:ext cx="5450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2016 год.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Дело в отношении ОАО «ТГК № 2»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5352" y="2251161"/>
            <a:ext cx="760163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</a:t>
            </a:r>
            <a:r>
              <a:rPr lang="ru-RU" sz="1400" b="1" dirty="0" smtClean="0"/>
              <a:t>2017 году </a:t>
            </a:r>
            <a:r>
              <a:rPr lang="ru-RU" sz="1400" b="1" dirty="0"/>
              <a:t>ОАО «ТГК № 2» </a:t>
            </a:r>
            <a:r>
              <a:rPr lang="ru-RU" sz="1400" b="1" dirty="0" smtClean="0"/>
              <a:t>признано  </a:t>
            </a:r>
            <a:r>
              <a:rPr lang="ru-RU" sz="1400" b="1" dirty="0"/>
              <a:t>виновным в совершении административного правонарушения по части 1 статьи 14.31 КоАП РФ. Административный штраф, наложенный на компанию, составил 350 тысяч рублей 00 копеек.</a:t>
            </a:r>
            <a:endParaRPr lang="ru-RU" sz="1400" dirty="0"/>
          </a:p>
          <a:p>
            <a:r>
              <a:rPr lang="ru-RU" sz="1400" dirty="0" smtClean="0"/>
              <a:t>ОАО </a:t>
            </a:r>
            <a:r>
              <a:rPr lang="ru-RU" sz="1400" dirty="0"/>
              <a:t>«ТГК № 2» неоднократно допускало  введение ограничения режима поступления тепловой энергии, следствием которого явилось нарушение законных прав неопределенного  круга потребителей МУП «</a:t>
            </a:r>
            <a:r>
              <a:rPr lang="ru-RU" sz="1400" dirty="0" err="1"/>
              <a:t>Вологдагортеплосеть</a:t>
            </a:r>
            <a:r>
              <a:rPr lang="ru-RU" sz="1400" dirty="0"/>
              <a:t>» в получении коммунальных услуг теплоснабжения. В период с 26 мая по 6 июня 2016 года вся центральная часть  Вологды, включая жилой фонд, больницы и детские сады, осталась без горячего водоснабжения.</a:t>
            </a:r>
          </a:p>
          <a:p>
            <a:r>
              <a:rPr lang="ru-RU" sz="1400" dirty="0" smtClean="0"/>
              <a:t>Действия  </a:t>
            </a:r>
            <a:r>
              <a:rPr lang="ru-RU" sz="1400" dirty="0"/>
              <a:t>генерирующей компании  квалифицированы как злоупотребление доминирующим положением на рынке тепловой энергии в  соответствующих границах города Вологды, выразившееся в </a:t>
            </a:r>
            <a:r>
              <a:rPr lang="ru-RU" sz="1400" dirty="0" smtClean="0"/>
              <a:t>необоснованном </a:t>
            </a:r>
            <a:r>
              <a:rPr lang="ru-RU" sz="1400" dirty="0"/>
              <a:t>сокращении производства (поставки) </a:t>
            </a:r>
            <a:r>
              <a:rPr lang="ru-RU" sz="1400" dirty="0" err="1"/>
              <a:t>теплоэнергии</a:t>
            </a:r>
            <a:r>
              <a:rPr lang="ru-RU" sz="1400" dirty="0"/>
              <a:t> (ограничении режима потребления тепловой энергии), результатом которого явилось ущемление интересов неопределенного круга потребителей (законных прав добросовестных потребителей на получение тепловой энергии). </a:t>
            </a:r>
            <a:r>
              <a:rPr lang="ru-RU" sz="1400" dirty="0" smtClean="0"/>
              <a:t>Компании выдано </a:t>
            </a:r>
            <a:r>
              <a:rPr lang="ru-RU" sz="1400" dirty="0"/>
              <a:t>предписание прекратить нарушение антимонопольного законодательства.  Предписание исполнено.</a:t>
            </a:r>
          </a:p>
        </p:txBody>
      </p:sp>
      <p:pic>
        <p:nvPicPr>
          <p:cNvPr id="11" name="Рисунок 10" descr="http://ailkom.ru/d/684505/d/nCofK2RqID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04" y="959644"/>
            <a:ext cx="2162175" cy="155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6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91" y="145840"/>
            <a:ext cx="89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Прецедентные дела Вологодского УФАС России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8628" y="959644"/>
            <a:ext cx="6566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691" y="1363203"/>
            <a:ext cx="57067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Административный штраф наложен на  ОАО «ТД «Русский </a:t>
            </a:r>
            <a:r>
              <a:rPr lang="ru-RU" sz="2000" b="1" dirty="0" err="1">
                <a:solidFill>
                  <a:srgbClr val="C00000"/>
                </a:solidFill>
              </a:rPr>
              <a:t>холодъ</a:t>
            </a:r>
            <a:r>
              <a:rPr lang="ru-RU" sz="2000" b="1" dirty="0">
                <a:solidFill>
                  <a:srgbClr val="C00000"/>
                </a:solidFill>
              </a:rPr>
              <a:t>»  за нарушение Закона о </a:t>
            </a:r>
            <a:r>
              <a:rPr lang="ru-RU" sz="2000" b="1" dirty="0" smtClean="0">
                <a:solidFill>
                  <a:srgbClr val="C00000"/>
                </a:solidFill>
              </a:rPr>
              <a:t>торговле</a:t>
            </a:r>
            <a:endParaRPr lang="ru-RU" sz="2000" dirty="0"/>
          </a:p>
        </p:txBody>
      </p:sp>
      <p:pic>
        <p:nvPicPr>
          <p:cNvPr id="1026" name="Picture 2" descr="C:\Users\Балаева\Pictures\су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4" y="998147"/>
            <a:ext cx="2802569" cy="179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0670" y="4935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93496" y="2893227"/>
            <a:ext cx="33463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В 2018 году </a:t>
            </a:r>
            <a:r>
              <a:rPr lang="ru-RU" sz="1600" b="1" dirty="0"/>
              <a:t>Арбитражный суд Вологодской области поддержал законность постановления Вологодского УФАС России в части признания  действий ОАО «ТД «Русский </a:t>
            </a:r>
            <a:r>
              <a:rPr lang="ru-RU" sz="1600" b="1" dirty="0" err="1"/>
              <a:t>холодъ</a:t>
            </a:r>
            <a:r>
              <a:rPr lang="ru-RU" sz="1600" b="1" dirty="0"/>
              <a:t>» нарушающими ч. 5 ст. 14.40  Кодекса Российской </a:t>
            </a:r>
            <a:r>
              <a:rPr lang="ru-RU" sz="1600" b="1" dirty="0" smtClean="0"/>
              <a:t>Федерации  </a:t>
            </a:r>
            <a:r>
              <a:rPr lang="ru-RU" sz="1600" b="1" dirty="0"/>
              <a:t>об </a:t>
            </a:r>
            <a:r>
              <a:rPr lang="ru-RU" sz="1600" b="1" dirty="0" err="1" smtClean="0"/>
              <a:t>адми-нистративных</a:t>
            </a:r>
            <a:r>
              <a:rPr lang="ru-RU" sz="1600" b="1" smtClean="0"/>
              <a:t>  право-нарушениях</a:t>
            </a:r>
            <a:r>
              <a:rPr lang="ru-RU" sz="1600" b="1" dirty="0"/>
              <a:t>. Сумма </a:t>
            </a:r>
            <a:r>
              <a:rPr lang="ru-RU" b="1" dirty="0"/>
              <a:t>штрафа была снижена до 750 </a:t>
            </a:r>
            <a:r>
              <a:rPr lang="ru-RU" b="1" dirty="0" err="1"/>
              <a:t>тыс.руб</a:t>
            </a:r>
            <a:r>
              <a:rPr lang="ru-RU" b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338" y="2915259"/>
            <a:ext cx="52951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В 2017 году </a:t>
            </a:r>
            <a:r>
              <a:rPr lang="ru-RU" b="1" dirty="0"/>
              <a:t>Вологодское УФАС России признало открытое акционерное общество «ТД «Русский </a:t>
            </a:r>
            <a:r>
              <a:rPr lang="ru-RU" b="1" dirty="0" err="1"/>
              <a:t>холодъ</a:t>
            </a:r>
            <a:r>
              <a:rPr lang="ru-RU" b="1" dirty="0"/>
              <a:t>» нарушившим п.5 ч.1 ст.13 Федерального закона от 28.12.2009 № 381-ФЗ «Об </a:t>
            </a:r>
            <a:r>
              <a:rPr lang="ru-RU" b="1" dirty="0" smtClean="0"/>
              <a:t>основах государственного </a:t>
            </a:r>
            <a:r>
              <a:rPr lang="ru-RU" b="1" dirty="0"/>
              <a:t>регулирования торговой деятельности в Российской Федерации» (Закона о торговле). Торговый Дом «Русский </a:t>
            </a:r>
            <a:r>
              <a:rPr lang="ru-RU" b="1" dirty="0" err="1"/>
              <a:t>Холодъ</a:t>
            </a:r>
            <a:r>
              <a:rPr lang="ru-RU" b="1" dirty="0"/>
              <a:t>», нарушил Закон о торговле,  заключив договор комиссии  с ФГУП «</a:t>
            </a:r>
            <a:r>
              <a:rPr lang="ru-RU" b="1" dirty="0" err="1"/>
              <a:t>Промсервис</a:t>
            </a:r>
            <a:r>
              <a:rPr lang="ru-RU" b="1" dirty="0"/>
              <a:t>».   </a:t>
            </a:r>
          </a:p>
        </p:txBody>
      </p:sp>
    </p:spTree>
    <p:extLst>
      <p:ext uri="{BB962C8B-B14F-4D97-AF65-F5344CB8AC3E}">
        <p14:creationId xmlns:p14="http://schemas.microsoft.com/office/powerpoint/2010/main" val="34656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390" y="107500"/>
            <a:ext cx="8255238" cy="490705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Основы защиты конкуренции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53398" y="982766"/>
            <a:ext cx="5990601" cy="1936704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За 15 лет  с 2004 по 2019 годы  в Российской Федерации были усовершенствованы законодательные  защиты конкуренции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5228" y="1761375"/>
            <a:ext cx="5618602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kern="0" dirty="0">
                <a:solidFill>
                  <a:srgbClr val="333399"/>
                </a:solidFill>
                <a:ea typeface="ＭＳ Ｐゴシック" pitchFamily="34" charset="-128"/>
              </a:rPr>
              <a:t>Антимонопольное законодательство;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kern="0" dirty="0">
                <a:solidFill>
                  <a:srgbClr val="333399"/>
                </a:solidFill>
                <a:ea typeface="ＭＳ Ｐゴシック" pitchFamily="34" charset="-128"/>
              </a:rPr>
              <a:t>Законодательство о государственных закупках;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kern="0" dirty="0">
                <a:solidFill>
                  <a:srgbClr val="333399"/>
                </a:solidFill>
                <a:ea typeface="ＭＳ Ｐゴシック" pitchFamily="34" charset="-128"/>
              </a:rPr>
              <a:t>Законодательство о государственном оборонном заказе;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kern="0" dirty="0">
                <a:solidFill>
                  <a:srgbClr val="333399"/>
                </a:solidFill>
                <a:ea typeface="ＭＳ Ｐゴシック" pitchFamily="34" charset="-128"/>
              </a:rPr>
              <a:t>Законодательство о рекламе</a:t>
            </a:r>
            <a:r>
              <a:rPr lang="ru-RU" sz="1600" b="1" kern="0" dirty="0" smtClean="0">
                <a:solidFill>
                  <a:srgbClr val="333399"/>
                </a:solidFill>
                <a:ea typeface="ＭＳ Ｐゴシック" pitchFamily="34" charset="-128"/>
              </a:rPr>
              <a:t>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kern="0" dirty="0" smtClean="0">
                <a:solidFill>
                  <a:srgbClr val="333399"/>
                </a:solidFill>
                <a:ea typeface="ＭＳ Ｐゴシック" pitchFamily="34" charset="-128"/>
              </a:rPr>
              <a:t>Законодательство о торговле;</a:t>
            </a:r>
            <a:endParaRPr lang="ru-RU" sz="1600" b="1" kern="0" dirty="0">
              <a:solidFill>
                <a:srgbClr val="333399"/>
              </a:solidFill>
              <a:ea typeface="ＭＳ Ｐゴシック" pitchFamily="34" charset="-128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kern="0" dirty="0" smtClean="0">
                <a:solidFill>
                  <a:srgbClr val="333399"/>
                </a:solidFill>
                <a:ea typeface="ＭＳ Ｐゴシック" pitchFamily="34" charset="-128"/>
              </a:rPr>
              <a:t>Тарифное законодательство;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600" b="1" kern="0" dirty="0" smtClean="0">
                <a:solidFill>
                  <a:srgbClr val="333399"/>
                </a:solidFill>
                <a:ea typeface="ＭＳ Ｐゴシック" pitchFamily="34" charset="-128"/>
              </a:rPr>
              <a:t>Законодательство об иностранных инвестициях в стратегические отрасли </a:t>
            </a:r>
            <a:r>
              <a:rPr lang="ru-RU" sz="1600" b="1" kern="0" dirty="0">
                <a:solidFill>
                  <a:srgbClr val="333399"/>
                </a:solidFill>
                <a:ea typeface="ＭＳ Ｐゴシック" pitchFamily="34" charset="-128"/>
              </a:rPr>
              <a:t>и т.д.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4" y="997344"/>
            <a:ext cx="2141791" cy="14278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2721747"/>
            <a:ext cx="3415229" cy="397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b="1" dirty="0" smtClean="0">
              <a:solidFill>
                <a:srgbClr val="008080"/>
              </a:solidFill>
            </a:endParaRPr>
          </a:p>
          <a:p>
            <a:r>
              <a:rPr lang="ru-RU" b="1" dirty="0" smtClean="0">
                <a:solidFill>
                  <a:srgbClr val="008080"/>
                </a:solidFill>
              </a:rPr>
              <a:t>Приняты</a:t>
            </a:r>
            <a:r>
              <a:rPr lang="ru-RU" dirty="0" smtClean="0"/>
              <a:t> </a:t>
            </a:r>
            <a:r>
              <a:rPr lang="ru-RU" b="1" dirty="0">
                <a:solidFill>
                  <a:srgbClr val="008080"/>
                </a:solidFill>
              </a:rPr>
              <a:t>4 антимонопольных пакета законов.</a:t>
            </a:r>
            <a:br>
              <a:rPr lang="ru-RU" b="1" dirty="0">
                <a:solidFill>
                  <a:srgbClr val="008080"/>
                </a:solidFill>
              </a:rPr>
            </a:br>
            <a:r>
              <a:rPr lang="ru-RU" altLang="ru-RU" b="1" dirty="0">
                <a:solidFill>
                  <a:srgbClr val="FF0000"/>
                </a:solidFill>
              </a:rPr>
              <a:t>Сложилась судебная практика</a:t>
            </a:r>
            <a:r>
              <a:rPr lang="ru-RU" altLang="ru-RU" dirty="0">
                <a:solidFill>
                  <a:srgbClr val="FF0000"/>
                </a:solidFill>
              </a:rPr>
              <a:t>. Проведен анализ практики ФАС, которая закреплена  Постановлениями Пленума Высшего Арбитражного Суда, Обзорами Верховного суда России, решениями Конституционного суда России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8617" y="4568406"/>
            <a:ext cx="5255046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/>
              <a:t>В 2006 году </a:t>
            </a:r>
            <a:r>
              <a:rPr lang="ru-RU" sz="1400" dirty="0"/>
              <a:t>был</a:t>
            </a:r>
            <a:r>
              <a:rPr lang="ru-RU" sz="1400" b="1" dirty="0"/>
              <a:t> </a:t>
            </a:r>
            <a:r>
              <a:rPr lang="ru-RU" sz="1400" dirty="0"/>
              <a:t> принят «первый антимонопольный пакет», который </a:t>
            </a:r>
            <a:br>
              <a:rPr lang="ru-RU" sz="1400" dirty="0"/>
            </a:br>
            <a:r>
              <a:rPr lang="ru-RU" sz="1400" dirty="0"/>
              <a:t>объединил два действовавших закона «О конкуренции и ограничении </a:t>
            </a:r>
            <a:br>
              <a:rPr lang="ru-RU" sz="1400" dirty="0"/>
            </a:br>
            <a:r>
              <a:rPr lang="ru-RU" sz="1400" dirty="0"/>
              <a:t>монополистической деятельности на товарных рынках в РФ» и «О </a:t>
            </a:r>
            <a:r>
              <a:rPr lang="ru-RU" sz="1400" dirty="0" smtClean="0"/>
              <a:t>защите конкуренции </a:t>
            </a:r>
            <a:r>
              <a:rPr lang="ru-RU" sz="1400" dirty="0"/>
              <a:t>на финансовых рынках».</a:t>
            </a:r>
          </a:p>
          <a:p>
            <a:pPr algn="just"/>
            <a:r>
              <a:rPr lang="ru-RU" sz="1400" b="1" dirty="0"/>
              <a:t>В 2007 году</a:t>
            </a:r>
            <a:r>
              <a:rPr lang="ru-RU" sz="1400" dirty="0"/>
              <a:t> вступили в силу поправки в Кодекс об административных правонарушениях (КоАП): введены «оборотные штрафы» за нарушение АМЗ.</a:t>
            </a:r>
          </a:p>
        </p:txBody>
      </p:sp>
    </p:spTree>
    <p:extLst>
      <p:ext uri="{BB962C8B-B14F-4D97-AF65-F5344CB8AC3E}">
        <p14:creationId xmlns:p14="http://schemas.microsoft.com/office/powerpoint/2010/main" val="391130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91" y="145840"/>
            <a:ext cx="89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Прецедентные дела Вологодского УФАС России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8628" y="959644"/>
            <a:ext cx="6566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691" y="2001837"/>
            <a:ext cx="5948363" cy="4800647"/>
          </a:xfrm>
          <a:prstGeom prst="round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ООО </a:t>
            </a:r>
            <a:r>
              <a:rPr lang="ru-RU" b="1" dirty="0"/>
              <a:t>«ЛУКОЙЛ-Волганефтепродукт» признано нарушившим пункт 1 части 1 статьи 10 Закона о защите конкуренции в части злоупотребления доминирующим положением на товарных рынках розничной реализации автомобильных бензинов в соответствующих географических границах на территории Вологодской области.</a:t>
            </a:r>
            <a:br>
              <a:rPr lang="ru-RU" b="1" dirty="0"/>
            </a:br>
            <a:r>
              <a:rPr lang="ru-RU" b="1" dirty="0"/>
              <a:t>Нарушение выразилось в установлении и поддержании монопольно высоких розничных цен на автобензин АИ-92 в периоды с ноября 2015г. по февраль 2016г., октябрь 2016г. и на автобензин АИ-95 с октября 2015 г. по январь 2016г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Административный штраф на </a:t>
            </a:r>
            <a:r>
              <a:rPr lang="ru-RU" b="1" dirty="0" err="1" smtClean="0"/>
              <a:t>юрлицо</a:t>
            </a:r>
            <a:r>
              <a:rPr lang="ru-RU" b="1" dirty="0" smtClean="0"/>
              <a:t> составил 300 </a:t>
            </a:r>
            <a:r>
              <a:rPr lang="ru-RU" b="1" dirty="0" err="1" smtClean="0"/>
              <a:t>тыс.руб</a:t>
            </a:r>
            <a:r>
              <a:rPr lang="ru-RU" b="1" dirty="0" smtClean="0"/>
              <a:t>., на должностное лицо – 15 </a:t>
            </a:r>
            <a:r>
              <a:rPr lang="ru-RU" b="1" dirty="0" err="1" smtClean="0"/>
              <a:t>тыс.руб</a:t>
            </a:r>
            <a:r>
              <a:rPr lang="ru-RU" b="1" dirty="0" smtClean="0"/>
              <a:t>. Штрафы оплачены. </a:t>
            </a:r>
            <a:endParaRPr lang="ru-RU" b="1" dirty="0"/>
          </a:p>
        </p:txBody>
      </p:sp>
      <p:pic>
        <p:nvPicPr>
          <p:cNvPr id="7" name="Picture 11" descr="http://www.barrel.kiev.ua/imag/news/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94" y="2173232"/>
            <a:ext cx="2963537" cy="43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1344059" y="669060"/>
            <a:ext cx="6995710" cy="133277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2017 год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Дело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отношении </a:t>
            </a:r>
          </a:p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ООО «ЛУКОЙЛ-Волганефтепродукт» </a:t>
            </a:r>
          </a:p>
        </p:txBody>
      </p:sp>
    </p:spTree>
    <p:extLst>
      <p:ext uri="{BB962C8B-B14F-4D97-AF65-F5344CB8AC3E}">
        <p14:creationId xmlns:p14="http://schemas.microsoft.com/office/powerpoint/2010/main" val="34656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91" y="145840"/>
            <a:ext cx="8984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Прецедентные дела Вологодского УФАС России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306" y="1157947"/>
            <a:ext cx="2870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В 2018 году закончились судебные заседания по делу о платных парковках, которое длилось с 2016 года. 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691" y="3276673"/>
            <a:ext cx="3018622" cy="3122786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3068313" y="997980"/>
            <a:ext cx="568470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500" dirty="0" smtClean="0"/>
              <a:t>	В </a:t>
            </a:r>
            <a:r>
              <a:rPr lang="ru-RU" sz="1500" dirty="0"/>
              <a:t>октябре 2018 года Администрация </a:t>
            </a:r>
            <a:r>
              <a:rPr lang="ru-RU" sz="1500" dirty="0" err="1"/>
              <a:t>г.Вологды</a:t>
            </a:r>
            <a:r>
              <a:rPr lang="ru-RU" sz="1500" dirty="0"/>
              <a:t> исполнила предписание Вологодского УФАС,  признав утратившим силу свое постановление</a:t>
            </a:r>
            <a:r>
              <a:rPr lang="ru-RU" sz="1500" b="1" dirty="0"/>
              <a:t> </a:t>
            </a:r>
            <a:r>
              <a:rPr lang="ru-RU" sz="1500" dirty="0"/>
              <a:t>№ 6125 «О создании и использовании на платной основе парковок, расположенных на автомобильных дорогах общего пользования местного значения муниципального образования «Город Вологда». Данным </a:t>
            </a:r>
            <a:r>
              <a:rPr lang="ru-RU" sz="1500" i="1" dirty="0"/>
              <a:t> </a:t>
            </a:r>
            <a:r>
              <a:rPr lang="ru-RU" sz="1500" dirty="0"/>
              <a:t>постановлением Администрация   при отсутствии финансирования из бюджета наделила МБУ «</a:t>
            </a:r>
            <a:r>
              <a:rPr lang="ru-RU" sz="1500" dirty="0" err="1"/>
              <a:t>Дорремстрой</a:t>
            </a:r>
            <a:r>
              <a:rPr lang="ru-RU" sz="1500" dirty="0"/>
              <a:t>»  полномочиями   по организации работ  по установке оборудования автоматизированной системы управления платными парковками, тем самым  дала указания на проведение незаконных (</a:t>
            </a:r>
            <a:r>
              <a:rPr lang="ru-RU" sz="1500" dirty="0" err="1"/>
              <a:t>антиконкурентных</a:t>
            </a:r>
            <a:r>
              <a:rPr lang="ru-RU" sz="1500" dirty="0"/>
              <a:t>) закупок. Схема, по которой планировалось организовать парковочное пространство, нарушала Закон о защите конкуренции, контрактное законодательство, Закон о закупках товаров, работ, услуг отдельными видами юридических лиц (223-ФЗ).  Закупка была признана незаконной, решение Вологодского УФАС о незаконности создания платных парковочных мест устояло в суде трех инстанций. УФАС своим решением предотвратило оплату гражданами незаконно установленных парковок (стоимость вопроса – десятки миллионов рублей), причем эти денежные средства пошли бы не в бюджет города, а частному хозяйствующему субъекту. </a:t>
            </a:r>
            <a:endParaRPr lang="ru-RU" sz="1500" b="1" dirty="0"/>
          </a:p>
        </p:txBody>
      </p:sp>
    </p:spTree>
    <p:extLst>
      <p:ext uri="{BB962C8B-B14F-4D97-AF65-F5344CB8AC3E}">
        <p14:creationId xmlns:p14="http://schemas.microsoft.com/office/powerpoint/2010/main" val="1031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3E80334B-3EE1-4E1F-A3EC-867C3F61B8C5}" type="slidenum">
              <a:rPr lang="en-US" altLang="ru-RU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22</a:t>
            </a:fld>
            <a:endParaRPr lang="en-US" altLang="ru-RU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325" y="881063"/>
            <a:ext cx="1338263" cy="903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Администрация </a:t>
            </a:r>
            <a:r>
              <a:rPr lang="ru-RU" dirty="0"/>
              <a:t>г.Вологды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4838" y="881063"/>
            <a:ext cx="1663700" cy="903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МБУ «</a:t>
            </a:r>
            <a:r>
              <a:rPr lang="ru-RU" dirty="0" err="1"/>
              <a:t>Дорремстой</a:t>
            </a:r>
            <a:r>
              <a:rPr lang="ru-RU" dirty="0"/>
              <a:t>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88025" y="881063"/>
            <a:ext cx="2898775" cy="10922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Аукцион 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1906588" y="1065213"/>
            <a:ext cx="1238250" cy="48418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43" name="TextBox 10"/>
          <p:cNvSpPr txBox="1">
            <a:spLocks noChangeArrowheads="1"/>
          </p:cNvSpPr>
          <p:nvPr/>
        </p:nvSpPr>
        <p:spPr bwMode="auto">
          <a:xfrm>
            <a:off x="1680005" y="838028"/>
            <a:ext cx="1493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1400" dirty="0"/>
              <a:t>Постановление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4808538" y="1128713"/>
            <a:ext cx="979487" cy="485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6063" y="2208213"/>
            <a:ext cx="2497137" cy="1349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/>
              <a:t>Деп.градостроительтсва</a:t>
            </a:r>
            <a:r>
              <a:rPr lang="ru-RU" dirty="0"/>
              <a:t> и </a:t>
            </a:r>
            <a:r>
              <a:rPr lang="ru-RU" dirty="0" err="1"/>
              <a:t>инфр-стр</a:t>
            </a:r>
            <a:r>
              <a:rPr lang="ru-RU" dirty="0"/>
              <a:t>. </a:t>
            </a:r>
          </a:p>
          <a:p>
            <a:pPr algn="ctr">
              <a:defRPr/>
            </a:pPr>
            <a:r>
              <a:rPr lang="ru-RU" dirty="0"/>
              <a:t>(Департамент городского хозяйства)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743200" y="1784350"/>
            <a:ext cx="1924050" cy="1773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47" name="TextBox 18"/>
          <p:cNvSpPr txBox="1">
            <a:spLocks noChangeArrowheads="1"/>
          </p:cNvSpPr>
          <p:nvPr/>
        </p:nvSpPr>
        <p:spPr bwMode="auto">
          <a:xfrm rot="-2563027">
            <a:off x="2890838" y="2457450"/>
            <a:ext cx="2135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ru-RU" altLang="ru-RU"/>
              <a:t>   Согласована крупная сделка 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8188325" y="1973263"/>
            <a:ext cx="484188" cy="97948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88025" y="1973263"/>
            <a:ext cx="484188" cy="97948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72363" y="2952750"/>
            <a:ext cx="1671637" cy="11064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ООО «</a:t>
            </a:r>
            <a:r>
              <a:rPr lang="ru-RU" b="1" dirty="0" err="1"/>
              <a:t>Лантер</a:t>
            </a:r>
            <a:r>
              <a:rPr lang="ru-RU" b="1" dirty="0"/>
              <a:t>»</a:t>
            </a:r>
            <a:br>
              <a:rPr lang="ru-RU" b="1" dirty="0"/>
            </a:br>
            <a:r>
              <a:rPr lang="ru-RU" dirty="0"/>
              <a:t>заявка не прошла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51338" y="3557588"/>
            <a:ext cx="2201862" cy="9032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ПАО «</a:t>
            </a:r>
            <a:r>
              <a:rPr lang="ru-RU" b="1" dirty="0" err="1"/>
              <a:t>Ростелеком</a:t>
            </a:r>
            <a:r>
              <a:rPr lang="ru-RU" b="1" dirty="0"/>
              <a:t>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51338" y="2941638"/>
            <a:ext cx="249555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  <a:cs typeface="+mn-cs"/>
              </a:rPr>
              <a:t>Контракт на</a:t>
            </a:r>
            <a:r>
              <a:rPr lang="ru-RU" dirty="0">
                <a:latin typeface="+mn-lt"/>
                <a:cs typeface="+mn-cs"/>
              </a:rPr>
              <a:t/>
            </a:r>
            <a:br>
              <a:rPr lang="ru-RU" dirty="0">
                <a:latin typeface="+mn-lt"/>
                <a:cs typeface="+mn-cs"/>
              </a:rPr>
            </a:br>
            <a:r>
              <a:rPr lang="ru-RU" dirty="0">
                <a:latin typeface="+mn-lt"/>
                <a:cs typeface="+mn-cs"/>
              </a:rPr>
              <a:t> </a:t>
            </a:r>
            <a:r>
              <a:rPr lang="ru-RU" b="1" dirty="0">
                <a:latin typeface="+mn-lt"/>
                <a:cs typeface="+mn-cs"/>
              </a:rPr>
              <a:t>89 795 856,99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68325" y="4460875"/>
            <a:ext cx="2411413" cy="701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ООО «Городские парковки»</a:t>
            </a:r>
          </a:p>
        </p:txBody>
      </p:sp>
      <p:sp>
        <p:nvSpPr>
          <p:cNvPr id="27" name="Стрелка влево 26"/>
          <p:cNvSpPr/>
          <p:nvPr/>
        </p:nvSpPr>
        <p:spPr>
          <a:xfrm rot="20301489">
            <a:off x="2968625" y="4152900"/>
            <a:ext cx="1331913" cy="48418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 rot="20297745">
            <a:off x="2849563" y="4432300"/>
            <a:ext cx="22415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j-lt"/>
                <a:cs typeface="+mn-cs"/>
              </a:rPr>
              <a:t>Контракт на </a:t>
            </a:r>
            <a:br>
              <a:rPr lang="ru-RU" b="1" dirty="0">
                <a:latin typeface="+mj-lt"/>
                <a:cs typeface="+mn-cs"/>
              </a:rPr>
            </a:br>
            <a:r>
              <a:rPr lang="ru-RU" b="1" dirty="0">
                <a:latin typeface="+mj-lt"/>
                <a:cs typeface="+mn-cs"/>
              </a:rPr>
              <a:t>67 100 000,00 руб.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08288" y="5765800"/>
            <a:ext cx="2811462" cy="955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Платные парковки </a:t>
            </a:r>
          </a:p>
        </p:txBody>
      </p:sp>
      <p:cxnSp>
        <p:nvCxnSpPr>
          <p:cNvPr id="34" name="Прямая со стрелкой 33"/>
          <p:cNvCxnSpPr/>
          <p:nvPr/>
        </p:nvCxnSpPr>
        <p:spPr>
          <a:xfrm rot="5400000">
            <a:off x="-127794" y="5860257"/>
            <a:ext cx="1393825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69913" y="6556375"/>
            <a:ext cx="2174875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право 38"/>
          <p:cNvSpPr/>
          <p:nvPr/>
        </p:nvSpPr>
        <p:spPr>
          <a:xfrm rot="1579242">
            <a:off x="1797050" y="5273675"/>
            <a:ext cx="1135063" cy="48577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60" name="TextBox 39"/>
          <p:cNvSpPr txBox="1">
            <a:spLocks noChangeArrowheads="1"/>
          </p:cNvSpPr>
          <p:nvPr/>
        </p:nvSpPr>
        <p:spPr bwMode="auto">
          <a:xfrm>
            <a:off x="569913" y="5470525"/>
            <a:ext cx="21732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ru-RU" altLang="ru-RU" sz="1600"/>
              <a:t>Стоимость фактически выполненных работ </a:t>
            </a:r>
            <a:r>
              <a:rPr lang="ru-RU" altLang="ru-RU"/>
              <a:t/>
            </a:r>
            <a:br>
              <a:rPr lang="ru-RU" altLang="ru-RU"/>
            </a:br>
            <a:r>
              <a:rPr lang="ru-RU" altLang="ru-RU" b="1"/>
              <a:t>55 314 021 руб. </a:t>
            </a:r>
          </a:p>
        </p:txBody>
      </p:sp>
      <p:sp>
        <p:nvSpPr>
          <p:cNvPr id="41" name="Стрелка вверх 40"/>
          <p:cNvSpPr/>
          <p:nvPr/>
        </p:nvSpPr>
        <p:spPr>
          <a:xfrm>
            <a:off x="5788025" y="4492625"/>
            <a:ext cx="484188" cy="2228850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Нашивка 43"/>
          <p:cNvSpPr/>
          <p:nvPr/>
        </p:nvSpPr>
        <p:spPr>
          <a:xfrm>
            <a:off x="5619750" y="6237288"/>
            <a:ext cx="485775" cy="484187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272213" y="4492625"/>
            <a:ext cx="2636837" cy="2228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/>
              <a:t>Общая стоимость </a:t>
            </a:r>
            <a:r>
              <a:rPr lang="ru-RU" sz="1400" b="1" dirty="0"/>
              <a:t>фактически выполненных работ по договору между МБУ «</a:t>
            </a:r>
            <a:r>
              <a:rPr lang="ru-RU" sz="1400" b="1" dirty="0" err="1"/>
              <a:t>Дорремстрой</a:t>
            </a:r>
            <a:r>
              <a:rPr lang="ru-RU" sz="1400" b="1" dirty="0"/>
              <a:t>» и ПАО «</a:t>
            </a:r>
            <a:r>
              <a:rPr lang="ru-RU" sz="1400" b="1" dirty="0" err="1"/>
              <a:t>Ростелеком</a:t>
            </a:r>
            <a:r>
              <a:rPr lang="ru-RU" sz="1400" b="1" dirty="0"/>
              <a:t>» </a:t>
            </a:r>
            <a:r>
              <a:rPr lang="ru-RU" sz="1400" b="1" u="sng" dirty="0"/>
              <a:t>составила 78 312 351 руб., которые будут направлены на погашение расходов ПАО «</a:t>
            </a:r>
            <a:r>
              <a:rPr lang="ru-RU" sz="1400" b="1" u="sng" dirty="0" err="1"/>
              <a:t>Ростелеком</a:t>
            </a:r>
            <a:r>
              <a:rPr lang="ru-RU" sz="1400" b="1" u="sng" dirty="0"/>
              <a:t>», а не в бюджет (Дорожный фонд)</a:t>
            </a:r>
          </a:p>
        </p:txBody>
      </p:sp>
    </p:spTree>
    <p:extLst>
      <p:ext uri="{BB962C8B-B14F-4D97-AF65-F5344CB8AC3E}">
        <p14:creationId xmlns:p14="http://schemas.microsoft.com/office/powerpoint/2010/main" val="4186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9388" y="185738"/>
            <a:ext cx="8964612" cy="39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lnSpc>
                <a:spcPts val="2200"/>
              </a:lnSpc>
              <a:buSzPct val="45000"/>
              <a:defRPr/>
            </a:pPr>
            <a:r>
              <a:rPr lang="ru-RU" sz="3200" b="1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Вологодское УФАС  России 2004-2019г.г.</a:t>
            </a:r>
            <a:endParaRPr lang="en-US" sz="3200" b="1" dirty="0" smtClean="0">
              <a:solidFill>
                <a:srgbClr val="FFFFFF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881349"/>
            <a:ext cx="9143999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 2004 по 2019 год выявлено и пресечено: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326</a:t>
            </a:r>
            <a:r>
              <a:rPr lang="ru-RU" dirty="0" smtClean="0"/>
              <a:t> злоупотреблений доминирующим положением </a:t>
            </a:r>
            <a:br>
              <a:rPr lang="ru-RU" dirty="0" smtClean="0"/>
            </a:br>
            <a:r>
              <a:rPr lang="ru-RU" dirty="0" smtClean="0"/>
              <a:t>(ст.10 Закона о защите конкуренции)</a:t>
            </a:r>
            <a:br>
              <a:rPr lang="ru-RU" dirty="0" smtClean="0"/>
            </a:br>
            <a:r>
              <a:rPr lang="ru-RU" sz="2000" b="1" dirty="0" smtClean="0"/>
              <a:t>159</a:t>
            </a:r>
            <a:r>
              <a:rPr lang="ru-RU" sz="2000" dirty="0" smtClean="0"/>
              <a:t> </a:t>
            </a:r>
            <a:r>
              <a:rPr lang="ru-RU" dirty="0" smtClean="0"/>
              <a:t>актов недобросовестной конкуренции (ст.</a:t>
            </a:r>
            <a:r>
              <a:rPr lang="ru-RU" dirty="0" smtClean="0">
                <a:solidFill>
                  <a:schemeClr val="dk1"/>
                </a:solidFill>
              </a:rPr>
              <a:t>14</a:t>
            </a:r>
            <a:r>
              <a:rPr lang="ru-RU" baseline="30000" dirty="0" smtClean="0">
                <a:solidFill>
                  <a:schemeClr val="dk1"/>
                </a:solidFill>
              </a:rPr>
              <a:t>1</a:t>
            </a:r>
            <a:r>
              <a:rPr lang="ru-RU" dirty="0" smtClean="0">
                <a:solidFill>
                  <a:schemeClr val="dk1"/>
                </a:solidFill>
              </a:rPr>
              <a:t>-14</a:t>
            </a:r>
            <a:r>
              <a:rPr lang="ru-RU" baseline="30000" dirty="0" smtClean="0">
                <a:solidFill>
                  <a:schemeClr val="dk1"/>
                </a:solidFill>
              </a:rPr>
              <a:t>8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sz="2000" b="1" dirty="0" smtClean="0"/>
              <a:t>50</a:t>
            </a:r>
            <a:r>
              <a:rPr lang="ru-RU" dirty="0" smtClean="0"/>
              <a:t> актов согласованных действий и соглашений</a:t>
            </a:r>
            <a:br>
              <a:rPr lang="ru-RU" dirty="0" smtClean="0"/>
            </a:br>
            <a:r>
              <a:rPr lang="ru-RU" dirty="0" smtClean="0"/>
              <a:t>со стороны органов власти (ст.16)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b="1" dirty="0" smtClean="0"/>
              <a:t>1200 </a:t>
            </a:r>
            <a:r>
              <a:rPr lang="ru-RU" dirty="0" smtClean="0"/>
              <a:t>фактов распространения недобросовестной рекламы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b="1" dirty="0" smtClean="0"/>
              <a:t>224 </a:t>
            </a:r>
            <a:r>
              <a:rPr lang="ru-RU" dirty="0" smtClean="0"/>
              <a:t>нарушения на торгах (ст.17, 18.1)</a:t>
            </a:r>
          </a:p>
          <a:p>
            <a:pPr algn="ctr"/>
            <a:r>
              <a:rPr lang="ru-RU" dirty="0"/>
              <a:t>Выявлено </a:t>
            </a:r>
            <a:r>
              <a:rPr lang="ru-RU" sz="2000" b="1" dirty="0"/>
              <a:t>357 </a:t>
            </a:r>
            <a:r>
              <a:rPr lang="ru-RU" dirty="0"/>
              <a:t>нормативных актов и действий органов власти, нарушающих</a:t>
            </a:r>
            <a:br>
              <a:rPr lang="ru-RU" dirty="0"/>
            </a:br>
            <a:r>
              <a:rPr lang="ru-RU" dirty="0"/>
              <a:t>антимонопольное законодательство (ст. 15)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Рассмотрено </a:t>
            </a:r>
            <a:r>
              <a:rPr lang="ru-RU" sz="2000" b="1" dirty="0" smtClean="0"/>
              <a:t>3 258</a:t>
            </a:r>
            <a:r>
              <a:rPr lang="ru-RU" dirty="0" smtClean="0"/>
              <a:t> жалоб в сфере контроля контрактного законодательства, </a:t>
            </a:r>
            <a:br>
              <a:rPr lang="ru-RU" dirty="0" smtClean="0"/>
            </a:br>
            <a:r>
              <a:rPr lang="ru-RU" dirty="0" smtClean="0"/>
              <a:t>проверено </a:t>
            </a:r>
            <a:r>
              <a:rPr lang="ru-RU" sz="2000" b="1" dirty="0" smtClean="0"/>
              <a:t>1470</a:t>
            </a:r>
            <a:r>
              <a:rPr lang="ru-RU" dirty="0" smtClean="0"/>
              <a:t> закупок, выявлено </a:t>
            </a:r>
            <a:r>
              <a:rPr lang="ru-RU" sz="2000" b="1" dirty="0" smtClean="0"/>
              <a:t>786 </a:t>
            </a:r>
            <a:r>
              <a:rPr lang="ru-RU" dirty="0" smtClean="0"/>
              <a:t>нарушений. </a:t>
            </a:r>
            <a:br>
              <a:rPr lang="ru-RU" dirty="0" smtClean="0"/>
            </a:br>
            <a:r>
              <a:rPr lang="ru-RU" dirty="0" smtClean="0"/>
              <a:t>Общая сумма штрафа на</a:t>
            </a:r>
            <a:br>
              <a:rPr lang="ru-RU" dirty="0" smtClean="0"/>
            </a:br>
            <a:r>
              <a:rPr lang="ru-RU" dirty="0" smtClean="0"/>
              <a:t>административных лиц за нарушения в закупках: </a:t>
            </a:r>
            <a:r>
              <a:rPr lang="ru-RU" sz="2000" b="1" dirty="0" smtClean="0"/>
              <a:t>6 млн.580 </a:t>
            </a:r>
            <a:r>
              <a:rPr lang="ru-RU" sz="2000" b="1" dirty="0" err="1" smtClean="0"/>
              <a:t>тыс.руб</a:t>
            </a:r>
            <a:r>
              <a:rPr lang="ru-RU" sz="2000" b="1" dirty="0" smtClean="0"/>
              <a:t>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За 15 лет в федеральный бюджет поступило: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35 млн.500 тыс. рублей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79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ABD279-F3DD-437D-A337-386CBFE1FD6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ru-RU">
              <a:solidFill>
                <a:srgbClr val="FFFFFF"/>
              </a:solidFill>
            </a:endParaRPr>
          </a:p>
        </p:txBody>
      </p:sp>
      <p:pic>
        <p:nvPicPr>
          <p:cNvPr id="3074" name="Picture 2" descr="ÐÐ° Ð´Ð°Ð½Ð½Ð¾Ð¼ Ð¸Ð·Ð¾Ð±ÑÐ°Ð¶ÐµÐ½Ð¸Ð¸ Ð¼Ð¾Ð¶ÐµÑ Ð½Ð°ÑÐ¾Ð´Ð¸ÑÑÑÑ: ÑÐµÐºÑÑ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75" y="3932515"/>
            <a:ext cx="2752340" cy="257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arn2-1.xx.fbcdn.net/v/t1.0-9/53212853_2267276293338917_3447308783775121408_n.png?_nc_cat=111&amp;_nc_ht=scontent-arn2-1.xx&amp;oh=7a3396d9389f02c55ad99893ca27aec1&amp;oe=5D064D4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" y="1038060"/>
            <a:ext cx="2729706" cy="271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-arn2-1.xx.fbcdn.net/v/t1.0-9/53450754_2265991806800699_8395968659117309952_n.png?_nc_cat=100&amp;_nc_ht=scontent-arn2-1.xx&amp;oh=81c1ff74f4784416d415db0a55328995&amp;oe=5D0716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07" y="3892668"/>
            <a:ext cx="2680484" cy="26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ÐÐ° Ð´Ð°Ð½Ð½Ð¾Ð¼ Ð¸Ð·Ð¾Ð±ÑÐ°Ð¶ÐµÐ½Ð¸Ð¸ Ð¼Ð¾Ð¶ÐµÑ Ð½Ð°ÑÐ¾Ð´Ð¸ÑÑÑÑ: ÑÐµÐºÑÑ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07" y="1004410"/>
            <a:ext cx="2680484" cy="27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Ð° Ð´Ð°Ð½Ð½Ð¾Ð¼ Ð¸Ð·Ð¾Ð±ÑÐ°Ð¶ÐµÐ½Ð¸Ð¸ Ð¼Ð¾Ð¶ÐµÑ Ð½Ð°ÑÐ¾Ð´Ð¸ÑÑÑÑ: ÑÐµÐºÑÑ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" y="3892668"/>
            <a:ext cx="2729706" cy="265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scontent-arn2-1.xx.fbcdn.net/v/t1.0-9/53001511_2260183947381485_6193839480785338368_n.png?_nc_cat=101&amp;_nc_ht=scontent-arn2-1.xx&amp;oh=708fb80b5b84888195085ce2d7497246&amp;oe=5D1625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75" y="1004411"/>
            <a:ext cx="2752340" cy="275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252" y="134823"/>
            <a:ext cx="6858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 15-летию образования ФАС России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34607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200" b="1" dirty="0" err="1" smtClean="0">
                <a:solidFill>
                  <a:srgbClr val="FFFFFF"/>
                </a:solidFill>
              </a:rPr>
              <a:t>Госполитика</a:t>
            </a:r>
            <a:r>
              <a:rPr lang="ru-RU" sz="3200" b="1" dirty="0" smtClean="0">
                <a:solidFill>
                  <a:srgbClr val="FFFFFF"/>
                </a:solidFill>
              </a:rPr>
              <a:t> по развитию конкуренции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284663" y="1052513"/>
            <a:ext cx="4751387" cy="2376487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200" dirty="0" smtClean="0"/>
              <a:t>Указ Президента Российской Федерации от 21.12.2017 № 618 «Об основных направлениях государственной политики по развитию конкуренции»</a:t>
            </a:r>
          </a:p>
          <a:p>
            <a:pPr marL="0" indent="0">
              <a:buFontTx/>
              <a:buNone/>
            </a:pPr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E041E66-6437-4F6E-997C-0CF10D2638C1}" type="slidenum">
              <a:rPr lang="ru-RU" altLang="ru-RU" sz="1600">
                <a:solidFill>
                  <a:schemeClr val="bg1"/>
                </a:solidFill>
              </a:rPr>
              <a:pPr/>
              <a:t>25</a:t>
            </a:fld>
            <a:endParaRPr lang="ru-RU" altLang="ru-RU" sz="1600">
              <a:solidFill>
                <a:schemeClr val="bg1"/>
              </a:solidFill>
            </a:endParaRPr>
          </a:p>
        </p:txBody>
      </p:sp>
      <p:pic>
        <p:nvPicPr>
          <p:cNvPr id="16389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908050"/>
            <a:ext cx="3095625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523" y="2927600"/>
            <a:ext cx="85821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Национальный план развития конкуренции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Российской Федерации на 2018 - 2020 годы</a:t>
            </a: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документ стратегического планирования</a:t>
            </a:r>
            <a:r>
              <a:rPr lang="ru-RU" altLang="ru-RU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000" dirty="0"/>
              <a:t> </a:t>
            </a:r>
            <a:r>
              <a:rPr lang="ru-RU" sz="2000" dirty="0" smtClean="0"/>
              <a:t>          снижение </a:t>
            </a:r>
            <a:r>
              <a:rPr lang="ru-RU" sz="2000" dirty="0"/>
              <a:t>количества нарушений антимонопольного законодательства со стороны органов власти </a:t>
            </a:r>
            <a:r>
              <a:rPr lang="ru-RU" sz="2000" b="1" dirty="0"/>
              <a:t>в 2 раза</a:t>
            </a:r>
            <a:r>
              <a:rPr lang="ru-RU" sz="2000" dirty="0"/>
              <a:t>; </a:t>
            </a:r>
          </a:p>
          <a:p>
            <a:pPr algn="just"/>
            <a:r>
              <a:rPr lang="ru-RU" sz="2000" dirty="0" smtClean="0"/>
              <a:t>          увеличение </a:t>
            </a:r>
            <a:r>
              <a:rPr lang="ru-RU" sz="2000" dirty="0"/>
              <a:t>доли </a:t>
            </a:r>
            <a:r>
              <a:rPr lang="ru-RU" sz="2000" dirty="0" err="1"/>
              <a:t>госзакупок</a:t>
            </a:r>
            <a:r>
              <a:rPr lang="ru-RU" sz="2000" dirty="0"/>
              <a:t> с участием субъектов малого предпринимательства </a:t>
            </a:r>
            <a:r>
              <a:rPr lang="ru-RU" sz="2000" b="1" dirty="0"/>
              <a:t>в 2 раза </a:t>
            </a:r>
            <a:r>
              <a:rPr lang="ru-RU" sz="2000" dirty="0"/>
              <a:t>по сравнению с 2017 годом; </a:t>
            </a:r>
          </a:p>
          <a:p>
            <a:pPr algn="just"/>
            <a:r>
              <a:rPr lang="ru-RU" sz="2000" dirty="0" smtClean="0"/>
              <a:t>          обеспечение </a:t>
            </a:r>
            <a:r>
              <a:rPr lang="ru-RU" sz="2000" dirty="0"/>
              <a:t>во всех отраслях экономики присутствия не менее 3 </a:t>
            </a:r>
            <a:r>
              <a:rPr lang="ru-RU" sz="2000" dirty="0" err="1"/>
              <a:t>хозсубъектов</a:t>
            </a:r>
            <a:r>
              <a:rPr lang="ru-RU" sz="2000" dirty="0"/>
              <a:t>, не менее чем 1 из которых относится к частному бизнесу. 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endParaRPr lang="ru-RU" alt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defRPr/>
            </a:pPr>
            <a:endParaRPr lang="ru-RU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73945" y="5387248"/>
            <a:ext cx="446183" cy="1597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75013" y="4788190"/>
            <a:ext cx="446183" cy="1597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619232" y="4182738"/>
            <a:ext cx="446183" cy="15974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4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492785" y="935650"/>
            <a:ext cx="5449888" cy="1143000"/>
          </a:xfrm>
        </p:spPr>
        <p:txBody>
          <a:bodyPr/>
          <a:lstStyle/>
          <a:p>
            <a:r>
              <a:rPr lang="ru-RU" altLang="ru-RU" sz="4000" b="1" dirty="0" smtClean="0">
                <a:solidFill>
                  <a:srgbClr val="C00000"/>
                </a:solidFill>
                <a:latin typeface="Calibri "/>
              </a:rPr>
              <a:t>СПАСИБО </a:t>
            </a:r>
            <a:r>
              <a:rPr lang="en-US" altLang="ru-RU" sz="4000" b="1" dirty="0" smtClean="0">
                <a:solidFill>
                  <a:srgbClr val="C00000"/>
                </a:solidFill>
                <a:latin typeface="Calibri "/>
              </a:rPr>
              <a:t/>
            </a:r>
            <a:br>
              <a:rPr lang="en-US" altLang="ru-RU" sz="4000" b="1" dirty="0" smtClean="0">
                <a:solidFill>
                  <a:srgbClr val="C00000"/>
                </a:solidFill>
                <a:latin typeface="Calibri "/>
              </a:rPr>
            </a:br>
            <a:r>
              <a:rPr lang="ru-RU" altLang="ru-RU" sz="4000" b="1" dirty="0" smtClean="0">
                <a:solidFill>
                  <a:srgbClr val="C00000"/>
                </a:solidFill>
                <a:latin typeface="Calibri "/>
              </a:rPr>
              <a:t>ЗА ВНИМАНИЕ!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30375"/>
            <a:ext cx="4040188" cy="10842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 "/>
              </a:rPr>
              <a:t>     Адрес для писем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 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 "/>
              </a:rPr>
              <a:t>       и обращений: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alibri 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163888"/>
            <a:ext cx="4040188" cy="29622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"/>
              </a:rPr>
              <a:t>160000, г.Вологда, ул.Пушкинская, д. 25</a:t>
            </a:r>
          </a:p>
          <a:p>
            <a:pPr>
              <a:defRPr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libri "/>
            </a:endParaRPr>
          </a:p>
          <a:p>
            <a:pPr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"/>
              </a:rPr>
              <a:t>Телефон приёмной: </a:t>
            </a:r>
          </a:p>
          <a:p>
            <a:pPr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 "/>
              </a:rPr>
              <a:t>      8(8172)72-99-70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75723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alibri "/>
              </a:rPr>
              <a:t> Наш сайт: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390" name="Номер слайда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C54EECA4-5EE2-4552-945A-6B8E12E9A4F9}" type="slidenum">
              <a:rPr lang="en-US" altLang="ru-RU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26</a:t>
            </a:fld>
            <a:endParaRPr lang="en-US" altLang="ru-RU" sz="1200" smtClean="0">
              <a:solidFill>
                <a:srgbClr val="898989"/>
              </a:solidFill>
            </a:endParaRPr>
          </a:p>
        </p:txBody>
      </p:sp>
      <p:pic>
        <p:nvPicPr>
          <p:cNvPr id="16391" name="Picture 19" descr="Вконтакте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0354" y="4320257"/>
            <a:ext cx="774700" cy="762000"/>
          </a:xfrm>
        </p:spPr>
      </p:pic>
      <p:sp>
        <p:nvSpPr>
          <p:cNvPr id="9" name="Прямоугольник 8"/>
          <p:cNvSpPr/>
          <p:nvPr/>
        </p:nvSpPr>
        <p:spPr>
          <a:xfrm>
            <a:off x="4645025" y="3163888"/>
            <a:ext cx="35845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 "/>
              </a:rPr>
              <a:t>Наши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alibri "/>
              </a:rPr>
              <a:t>аккаунты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Calibri "/>
              </a:rPr>
              <a:t>в социальных сетях: </a:t>
            </a:r>
          </a:p>
        </p:txBody>
      </p:sp>
      <p:sp>
        <p:nvSpPr>
          <p:cNvPr id="16393" name="Прямоугольник 6"/>
          <p:cNvSpPr>
            <a:spLocks noChangeArrowheads="1"/>
          </p:cNvSpPr>
          <p:nvPr/>
        </p:nvSpPr>
        <p:spPr bwMode="auto">
          <a:xfrm>
            <a:off x="4645025" y="2563813"/>
            <a:ext cx="290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1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www.vologda</a:t>
            </a:r>
            <a:r>
              <a:rPr lang="ru-RU" altLang="ru-RU" sz="1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altLang="ru-RU" sz="18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fas.gov.ru</a:t>
            </a:r>
            <a:endParaRPr lang="ru-RU" altLang="ru-RU" sz="180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4" name="Picture 3" descr="C:\Users\Public\Pictures\Sample Pictures\фейсбу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69" y="4286920"/>
            <a:ext cx="1182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17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019" y="111095"/>
            <a:ext cx="8503925" cy="440881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Антимонопольное законодательство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131" y="1322024"/>
            <a:ext cx="8543582" cy="5299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Вологодское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УФАС России с 2007 года применяет методику расчета оборотных штрафов.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</a:rPr>
              <a:t>Крупные  оборотные штрафы Вологодского УФАС России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u="sng" dirty="0">
                <a:solidFill>
                  <a:srgbClr val="FF0000"/>
                </a:solidFill>
              </a:rPr>
              <a:t>2015 год</a:t>
            </a:r>
            <a:r>
              <a:rPr lang="ru-RU" b="1" dirty="0">
                <a:solidFill>
                  <a:srgbClr val="FF0000"/>
                </a:solidFill>
              </a:rPr>
              <a:t>: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штраф  в размере 2 млн. руб. наложен  на ОАО «Областные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электротеплосети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» за злоупотребление доминирующим положением на рынке оказания услуг по передаче электроэнергии (за  отказ от технологического присоединения потребителя к электросетям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u="sng" dirty="0">
                <a:solidFill>
                  <a:srgbClr val="FF0000"/>
                </a:solidFill>
              </a:rPr>
              <a:t>2018 </a:t>
            </a:r>
            <a:r>
              <a:rPr lang="ru-RU" b="1" u="sng" dirty="0" smtClean="0">
                <a:solidFill>
                  <a:srgbClr val="FF0000"/>
                </a:solidFill>
              </a:rPr>
              <a:t>год: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штраф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размере 4,9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млн.руб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 на ПАО «Ростелеком» за злоупотребление доминирующим положением (частичное ограничение  доступа к сети связи общего пользования двум абонентам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).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Штраф оплачен полностью в 2019 году.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1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269" y="885234"/>
            <a:ext cx="882451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C00000"/>
                </a:solidFill>
              </a:rPr>
              <a:t>В 2009 году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вступил в силу «второй антимонопольный пакет» законов, </a:t>
            </a:r>
            <a:br>
              <a:rPr lang="ru-RU" sz="1600" dirty="0"/>
            </a:br>
            <a:r>
              <a:rPr lang="ru-RU" sz="1600" dirty="0"/>
              <a:t>который уточнил понятийный аппарат (в </a:t>
            </a:r>
            <a:r>
              <a:rPr lang="ru-RU" sz="1600" dirty="0" err="1"/>
              <a:t>т.ч</a:t>
            </a:r>
            <a:r>
              <a:rPr lang="ru-RU" sz="1600" dirty="0"/>
              <a:t>., определение «монопольной</a:t>
            </a:r>
            <a:br>
              <a:rPr lang="ru-RU" sz="1600" dirty="0"/>
            </a:br>
            <a:r>
              <a:rPr lang="ru-RU" sz="1600" dirty="0"/>
              <a:t>цены товара»), усилил контроль за </a:t>
            </a:r>
            <a:r>
              <a:rPr lang="ru-RU" sz="1600" dirty="0" err="1"/>
              <a:t>антиконкурентными</a:t>
            </a:r>
            <a:r>
              <a:rPr lang="ru-RU" sz="1600" dirty="0"/>
              <a:t> действиями органов власти. </a:t>
            </a:r>
          </a:p>
          <a:p>
            <a:pPr algn="just"/>
            <a:r>
              <a:rPr lang="ru-RU" sz="1600" b="1" dirty="0">
                <a:solidFill>
                  <a:srgbClr val="C00000"/>
                </a:solidFill>
              </a:rPr>
              <a:t>В 2012 году </a:t>
            </a:r>
            <a:r>
              <a:rPr lang="ru-RU" sz="1600" dirty="0">
                <a:solidFill>
                  <a:srgbClr val="C00000"/>
                </a:solidFill>
              </a:rPr>
              <a:t> </a:t>
            </a:r>
            <a:r>
              <a:rPr lang="ru-RU" sz="1600" dirty="0"/>
              <a:t>вступил в силу «третий антимонопольный пакет» законов:</a:t>
            </a:r>
            <a:br>
              <a:rPr lang="ru-RU" sz="1600" dirty="0"/>
            </a:br>
            <a:r>
              <a:rPr lang="ru-RU" sz="1600" dirty="0"/>
              <a:t>введение механизма «предупреждения» нарушений АМЗ</a:t>
            </a:r>
            <a:r>
              <a:rPr lang="ru-RU" sz="1600" dirty="0" smtClean="0"/>
              <a:t>.</a:t>
            </a:r>
          </a:p>
          <a:p>
            <a:pPr algn="just"/>
            <a:endParaRPr lang="ru-RU" sz="1600" dirty="0" smtClean="0"/>
          </a:p>
          <a:p>
            <a:pPr fontAlgn="base"/>
            <a:r>
              <a:rPr lang="ru-RU" sz="1600" b="1" dirty="0">
                <a:solidFill>
                  <a:srgbClr val="C00000"/>
                </a:solidFill>
              </a:rPr>
              <a:t>5 января 2016 года вступил в силу «Четвертый антимонопольный пакет»</a:t>
            </a:r>
          </a:p>
          <a:p>
            <a:pPr algn="just" fontAlgn="base"/>
            <a:r>
              <a:rPr lang="ru-RU" sz="1600" dirty="0" smtClean="0"/>
              <a:t>1</a:t>
            </a:r>
            <a:r>
              <a:rPr lang="ru-RU" sz="1600" dirty="0"/>
              <a:t>. С  2016 года антимонопольный орган  не может применить запрет на злоупотребление доминирующим положением в случае, если такие действия приводят только к ущемлению интересов граждан, не связанных с бизнесом.</a:t>
            </a:r>
            <a:r>
              <a:rPr lang="ru-RU" sz="1600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dirty="0"/>
              <a:t>Заявления  граждан на нарушения сетевых компаний рассматриваются в рамках административного Кодекса по статье 9.21 КоАП. </a:t>
            </a:r>
          </a:p>
          <a:p>
            <a:pPr algn="just" fontAlgn="base"/>
            <a:r>
              <a:rPr lang="ru-RU" sz="1600" dirty="0"/>
              <a:t> 2. Штраф за нарушение Закона о защите конкуренции должностным лицам увеличен до 50 тысяч рублей. При повторном нарушении - дисквалификация на срок до трех лет.</a:t>
            </a:r>
          </a:p>
          <a:p>
            <a:pPr algn="just" fontAlgn="base"/>
            <a:r>
              <a:rPr lang="ru-RU" sz="1600" dirty="0"/>
              <a:t>3.  Доминирующим  не может быть признано положение хозяйствующего субъекта с долей менее 35%.</a:t>
            </a:r>
          </a:p>
          <a:p>
            <a:pPr algn="just" fontAlgn="base"/>
            <a:r>
              <a:rPr lang="ru-RU" sz="1600" dirty="0"/>
              <a:t>4. В Федеральном законе от 26 июля 2006 года № 135-ФЗ «О защите конкуренции» появилась новая глава (14), включающая статьи об отдельных формах недобросовестной конкуренции. </a:t>
            </a:r>
          </a:p>
          <a:p>
            <a:pPr algn="just" fontAlgn="base"/>
            <a:r>
              <a:rPr lang="ru-RU" sz="1600" dirty="0"/>
              <a:t>5.  Расширено действие институтов предупреждения и  предостережения. За впервые совершенное административное правонарушение  субъектам малого и среднего предпринимательства выдается предупреждение.</a:t>
            </a:r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827" y="79739"/>
            <a:ext cx="8460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     А</a:t>
            </a:r>
            <a:r>
              <a:rPr lang="ru-RU" sz="3200" b="1" dirty="0" smtClean="0">
                <a:solidFill>
                  <a:schemeClr val="bg1"/>
                </a:solidFill>
              </a:rPr>
              <a:t>нтимонопольное   законодательство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B33A0-2D83-4904-8E04-062BF1EF93B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749" y="99151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081950"/>
              </p:ext>
            </p:extLst>
          </p:nvPr>
        </p:nvGraphicFramePr>
        <p:xfrm>
          <a:off x="433743" y="1570194"/>
          <a:ext cx="8196544" cy="38802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96593"/>
                <a:gridCol w="1002535"/>
                <a:gridCol w="991519"/>
                <a:gridCol w="914400"/>
                <a:gridCol w="958467"/>
                <a:gridCol w="947451"/>
                <a:gridCol w="848298"/>
                <a:gridCol w="837281"/>
              </a:tblGrid>
              <a:tr h="760758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1B18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>
                        <a:solidFill>
                          <a:srgbClr val="1B18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>
                        <a:solidFill>
                          <a:srgbClr val="1B18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>
                        <a:solidFill>
                          <a:srgbClr val="1B18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>
                        <a:solidFill>
                          <a:srgbClr val="1B18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>
                        <a:solidFill>
                          <a:srgbClr val="1B18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>
                        <a:solidFill>
                          <a:srgbClr val="1B186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>
                        <a:solidFill>
                          <a:srgbClr val="1B1862"/>
                        </a:solidFill>
                      </a:endParaRPr>
                    </a:p>
                  </a:txBody>
                  <a:tcPr/>
                </a:tc>
              </a:tr>
              <a:tr h="931929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Выдано предупреждений всего (№ 135-ФЗ)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</a:tr>
              <a:tr h="97601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Из</a:t>
                      </a:r>
                      <a:r>
                        <a:rPr lang="ru-RU" baseline="0" dirty="0" smtClean="0"/>
                        <a:t> них за злоупотребление доминирующим положением ст.10)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483352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 органам власти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83352">
                <a:tc>
                  <a:txBody>
                    <a:bodyPr/>
                    <a:lstStyle/>
                    <a:p>
                      <a:r>
                        <a:rPr lang="ru-RU" dirty="0" smtClean="0"/>
                        <a:t>Недобросовестная </a:t>
                      </a:r>
                      <a:r>
                        <a:rPr lang="ru-RU" dirty="0" err="1" smtClean="0"/>
                        <a:t>конкуренци</a:t>
                      </a:r>
                      <a:r>
                        <a:rPr lang="ru-RU" dirty="0" smtClean="0"/>
                        <a:t> 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ru-RU" sz="135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-14</a:t>
                      </a:r>
                      <a:r>
                        <a:rPr lang="ru-RU" sz="135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923863"/>
            <a:ext cx="906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B1862"/>
                </a:solidFill>
              </a:rPr>
              <a:t>              Практика Вологодского УФАС России по выдаче предупреждений</a:t>
            </a:r>
            <a:br>
              <a:rPr lang="ru-RU" b="1" dirty="0" smtClean="0">
                <a:solidFill>
                  <a:srgbClr val="1B1862"/>
                </a:solidFill>
              </a:rPr>
            </a:br>
            <a:r>
              <a:rPr lang="ru-RU" b="1" dirty="0" smtClean="0">
                <a:solidFill>
                  <a:srgbClr val="1B1862"/>
                </a:solidFill>
              </a:rPr>
              <a:t> </a:t>
            </a:r>
            <a:endParaRPr lang="ru-RU" b="1" dirty="0">
              <a:solidFill>
                <a:srgbClr val="1B186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67" y="145840"/>
            <a:ext cx="854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           </a:t>
            </a:r>
            <a:r>
              <a:rPr lang="ru-RU" sz="2800" b="1" dirty="0" smtClean="0">
                <a:solidFill>
                  <a:schemeClr val="bg1"/>
                </a:solidFill>
              </a:rPr>
              <a:t>Введение института предупреждения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673" y="5568360"/>
            <a:ext cx="8284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cs typeface="Times New Roman" pitchFamily="18" charset="0"/>
              </a:rPr>
              <a:t>Процент исполнения предупреждений в Вологодском УФАС России  составляет более </a:t>
            </a:r>
            <a:r>
              <a:rPr lang="ru-RU" altLang="ru-RU" sz="24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70%</a:t>
            </a:r>
            <a:r>
              <a:rPr lang="ru-RU" altLang="ru-RU" sz="2000" b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, </a:t>
            </a:r>
            <a:r>
              <a:rPr lang="ru-RU" altLang="ru-RU" b="1" dirty="0">
                <a:cs typeface="Times New Roman" pitchFamily="18" charset="0"/>
              </a:rPr>
              <a:t>что соответствует среднему уровню исполнения предупреждений по всем территориальным органам.</a:t>
            </a:r>
            <a:endParaRPr lang="ru-RU" altLang="ru-RU" sz="11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51" y="259091"/>
            <a:ext cx="8960356" cy="315022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</a:rPr>
              <a:t>Современная система государственных  закупок</a:t>
            </a:r>
            <a:endParaRPr lang="ru-RU" sz="2600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827" y="963670"/>
            <a:ext cx="8493079" cy="337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ts val="479"/>
              </a:spcBef>
            </a:pPr>
            <a:r>
              <a:rPr lang="ru-RU" sz="1400" b="1" kern="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В 2013 </a:t>
            </a:r>
            <a:r>
              <a:rPr lang="ru-RU" sz="1400" kern="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году принят  Федеральный закон от 05.04.2013 № 44-ФЗ «О контрактной системе в сфере закупок товаров, работ, услуг для обеспечения государственных и муниципальных нужд», сменивший 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Федеральный закон от 21.07.2005 N 94-ФЗ.</a:t>
            </a:r>
          </a:p>
          <a:p>
            <a:pPr algn="just" eaLnBrk="0" fontAlgn="base" hangingPunct="0">
              <a:spcBef>
                <a:spcPts val="479"/>
              </a:spcBef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</a:rPr>
              <a:t>Контрактное законодательство постоянно совершенствуется, в него вносятся поправки и изменения.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Ключевые нормы закона:</a:t>
            </a:r>
          </a:p>
          <a:p>
            <a:pPr algn="just" eaLnBrk="0" fontAlgn="base" hangingPunct="0">
              <a:spcBef>
                <a:spcPts val="479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1400" dirty="0" smtClean="0"/>
              <a:t>Обязательность </a:t>
            </a:r>
            <a:r>
              <a:rPr lang="ru-RU" sz="1400" dirty="0"/>
              <a:t>размещения информации в сети «Интернет</a:t>
            </a:r>
            <a:r>
              <a:rPr lang="ru-RU" sz="1400" dirty="0" smtClean="0"/>
              <a:t>»</a:t>
            </a:r>
            <a:endParaRPr lang="ru-RU" sz="1400" dirty="0"/>
          </a:p>
          <a:p>
            <a:pPr>
              <a:lnSpc>
                <a:spcPct val="90000"/>
              </a:lnSpc>
            </a:pPr>
            <a:r>
              <a:rPr lang="ru-RU" sz="1400" dirty="0"/>
              <a:t>- Установлен закрытый перечень условий допуска участников к торгам (исключена возможность заказчика произвольно решать, кого допускать к торгам, а кого нет).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- Установлена обязанность обоснования </a:t>
            </a:r>
            <a:r>
              <a:rPr lang="ru-RU" sz="1400" dirty="0" smtClean="0"/>
              <a:t>начальной цены контракта.</a:t>
            </a:r>
            <a:endParaRPr lang="ru-RU" sz="1400" dirty="0"/>
          </a:p>
          <a:p>
            <a:pPr>
              <a:lnSpc>
                <a:spcPct val="90000"/>
              </a:lnSpc>
            </a:pPr>
            <a:r>
              <a:rPr lang="ru-RU" sz="1400" dirty="0"/>
              <a:t>- Введена система гарантий обеспечения обязательств и реестр недобросовестных поставщиков.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- Введены электронные торги на ограниченном количестве площадок, обязательность проведения электронного аукциона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- </a:t>
            </a:r>
            <a:r>
              <a:rPr lang="ru-RU" sz="1400" dirty="0"/>
              <a:t>Исключена возможность произвольно менять условия контракта, введен принцип «твердой цены» контракта.</a:t>
            </a:r>
          </a:p>
          <a:p>
            <a:pPr algn="just" eaLnBrk="0" fontAlgn="base" hangingPunct="0">
              <a:spcBef>
                <a:spcPts val="479"/>
              </a:spcBef>
            </a:pP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418992"/>
              </p:ext>
            </p:extLst>
          </p:nvPr>
        </p:nvGraphicFramePr>
        <p:xfrm>
          <a:off x="517793" y="4239352"/>
          <a:ext cx="8097397" cy="2118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9643"/>
                <a:gridCol w="837282"/>
                <a:gridCol w="826265"/>
                <a:gridCol w="947451"/>
                <a:gridCol w="936433"/>
                <a:gridCol w="1013552"/>
                <a:gridCol w="1156771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Рассмотрено жалоб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Принято решений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Выявлено закупок с нарушениями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штрафов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1 235 </a:t>
                      </a:r>
                      <a:r>
                        <a:rPr lang="ru-RU" dirty="0" err="1" smtClean="0"/>
                        <a:t>тыс.руб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92 </a:t>
                      </a:r>
                      <a:r>
                        <a:rPr lang="ru-RU" dirty="0" err="1" smtClean="0"/>
                        <a:t>тыс.руб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257 557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538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294,7 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1 459 371 руб.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4573" y="3613532"/>
            <a:ext cx="777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Практика Вологодского УФАС России в сфере контроля закупок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70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8628" y="129359"/>
            <a:ext cx="4635910" cy="38412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chemeClr val="bg1"/>
                </a:solidFill>
              </a:rPr>
              <a:t>Электронные закупки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5385" y="1189177"/>
            <a:ext cx="6101697" cy="1192709"/>
          </a:xfrm>
        </p:spPr>
        <p:txBody>
          <a:bodyPr/>
          <a:lstStyle/>
          <a:p>
            <a:pPr marL="0" lvl="0" indent="0" algn="just">
              <a:buNone/>
            </a:pPr>
            <a:r>
              <a:rPr lang="ru-RU" sz="2300" dirty="0"/>
              <a:t>В 2018 году прошли отбор и начали </a:t>
            </a:r>
            <a:r>
              <a:rPr lang="ru-RU" sz="2300" dirty="0" smtClean="0"/>
              <a:t>функционировать </a:t>
            </a:r>
            <a:r>
              <a:rPr lang="ru-RU" sz="2300" b="1" dirty="0">
                <a:solidFill>
                  <a:srgbClr val="008080"/>
                </a:solidFill>
              </a:rPr>
              <a:t>новые электронные торговые </a:t>
            </a:r>
            <a:r>
              <a:rPr lang="ru-RU" sz="2300" b="1" dirty="0" smtClean="0">
                <a:solidFill>
                  <a:srgbClr val="008080"/>
                </a:solidFill>
              </a:rPr>
              <a:t>площадки</a:t>
            </a:r>
            <a:r>
              <a:rPr lang="ru-RU" sz="2000" b="1" dirty="0" smtClean="0">
                <a:solidFill>
                  <a:srgbClr val="008080"/>
                </a:solidFill>
              </a:rPr>
              <a:t>.</a:t>
            </a:r>
            <a:endParaRPr lang="ru-RU" sz="1600" b="1" dirty="0">
              <a:solidFill>
                <a:srgbClr val="00808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763ACF-489A-4BAD-B362-0ACED2251F57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623" y="2758137"/>
            <a:ext cx="83563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dirty="0">
                <a:solidFill>
                  <a:srgbClr val="333399"/>
                </a:solidFill>
              </a:rPr>
              <a:t>Приняты большие пакеты поправок в 44-ФЗ и 223-ФЗ, которыми </a:t>
            </a:r>
            <a:r>
              <a:rPr lang="ru-RU" sz="2000" b="1" dirty="0">
                <a:solidFill>
                  <a:srgbClr val="008080"/>
                </a:solidFill>
              </a:rPr>
              <a:t>на общероссийские </a:t>
            </a:r>
            <a:r>
              <a:rPr lang="ru-RU" sz="2000" b="1" dirty="0" smtClean="0">
                <a:solidFill>
                  <a:srgbClr val="008080"/>
                </a:solidFill>
              </a:rPr>
              <a:t>электронные </a:t>
            </a:r>
            <a:r>
              <a:rPr lang="ru-RU" sz="2000" b="1" dirty="0">
                <a:solidFill>
                  <a:srgbClr val="008080"/>
                </a:solidFill>
              </a:rPr>
              <a:t>площадки переведены все </a:t>
            </a:r>
            <a:r>
              <a:rPr lang="ru-RU" sz="2000" b="1" dirty="0" err="1">
                <a:solidFill>
                  <a:srgbClr val="008080"/>
                </a:solidFill>
              </a:rPr>
              <a:t>госзакупки</a:t>
            </a:r>
            <a:r>
              <a:rPr lang="ru-RU" sz="2000" b="1" dirty="0">
                <a:solidFill>
                  <a:srgbClr val="008080"/>
                </a:solidFill>
              </a:rPr>
              <a:t> по 44-ФЗ и закупки среди субъектов </a:t>
            </a:r>
            <a:r>
              <a:rPr lang="ru-RU" sz="2000" b="1" dirty="0" smtClean="0">
                <a:solidFill>
                  <a:srgbClr val="008080"/>
                </a:solidFill>
              </a:rPr>
              <a:t>среднего и малого предпринимательства </a:t>
            </a:r>
            <a:r>
              <a:rPr lang="ru-RU" sz="2000" b="1" dirty="0">
                <a:solidFill>
                  <a:srgbClr val="008080"/>
                </a:solidFill>
              </a:rPr>
              <a:t>по </a:t>
            </a:r>
            <a:r>
              <a:rPr lang="ru-RU" sz="2000" b="1" dirty="0" smtClean="0">
                <a:solidFill>
                  <a:srgbClr val="008080"/>
                </a:solidFill>
              </a:rPr>
              <a:t>223-ФЗ.</a:t>
            </a: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8080"/>
                </a:solidFill>
              </a:rPr>
              <a:t>Закупки </a:t>
            </a:r>
            <a:r>
              <a:rPr lang="ru-RU" sz="2000" b="1" dirty="0">
                <a:solidFill>
                  <a:srgbClr val="008080"/>
                </a:solidFill>
              </a:rPr>
              <a:t>ФГУП и МУП </a:t>
            </a:r>
            <a:r>
              <a:rPr lang="ru-RU" sz="2000" dirty="0">
                <a:solidFill>
                  <a:srgbClr val="333399"/>
                </a:solidFill>
              </a:rPr>
              <a:t>за счет средств субсидий, которые им предоставляются из федерального бюджета на капитальные вложения в объекты федеральной собственности или приобретение объектов недвижимого имущества в федеральную собственность, </a:t>
            </a:r>
            <a:r>
              <a:rPr lang="ru-RU" sz="2000" b="1" dirty="0">
                <a:solidFill>
                  <a:srgbClr val="008080"/>
                </a:solidFill>
              </a:rPr>
              <a:t>подлежат государственному контролю. </a:t>
            </a:r>
            <a:endParaRPr lang="ru-RU" sz="2000" b="1" dirty="0" smtClean="0">
              <a:solidFill>
                <a:srgbClr val="008080"/>
              </a:solidFill>
            </a:endParaRPr>
          </a:p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99"/>
                </a:solidFill>
              </a:rPr>
              <a:t>Установлен </a:t>
            </a:r>
            <a:r>
              <a:rPr lang="ru-RU" sz="2000" b="1" dirty="0" smtClean="0">
                <a:solidFill>
                  <a:srgbClr val="008080"/>
                </a:solidFill>
              </a:rPr>
              <a:t>единый порядок определения </a:t>
            </a:r>
            <a:r>
              <a:rPr lang="ru-RU" sz="2000" b="1" dirty="0">
                <a:solidFill>
                  <a:srgbClr val="008080"/>
                </a:solidFill>
              </a:rPr>
              <a:t>единственных поставщиков </a:t>
            </a:r>
            <a:r>
              <a:rPr lang="ru-RU" sz="2000" dirty="0">
                <a:solidFill>
                  <a:srgbClr val="333399"/>
                </a:solidFill>
              </a:rPr>
              <a:t>(исполнителей, подрядчиков</a:t>
            </a:r>
            <a:r>
              <a:rPr lang="ru-RU" sz="2000" dirty="0" smtClean="0">
                <a:solidFill>
                  <a:srgbClr val="333399"/>
                </a:solidFill>
              </a:rPr>
              <a:t>).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18" y="1025871"/>
            <a:ext cx="2076630" cy="13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1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845" y="120814"/>
            <a:ext cx="8229600" cy="272293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Торги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5065" y="967273"/>
            <a:ext cx="6343656" cy="1819993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В 2009 году 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введена </a:t>
            </a:r>
            <a:r>
              <a:rPr lang="ru-RU" sz="1400" b="1" dirty="0">
                <a:solidFill>
                  <a:srgbClr val="008080"/>
                </a:solidFill>
              </a:rPr>
              <a:t>норма о проведении торгов на аренду </a:t>
            </a:r>
            <a:r>
              <a:rPr lang="ru-RU" sz="1400" b="1" dirty="0" smtClean="0">
                <a:solidFill>
                  <a:srgbClr val="008080"/>
                </a:solidFill>
              </a:rPr>
              <a:t>государственного  и муниципального имущества</a:t>
            </a:r>
            <a:r>
              <a:rPr lang="ru-RU" sz="1400" dirty="0" smtClean="0"/>
              <a:t> (ст.</a:t>
            </a:r>
            <a:r>
              <a:rPr lang="ru-RU" sz="1400" b="1" dirty="0" smtClean="0"/>
              <a:t>17.1</a:t>
            </a:r>
            <a:r>
              <a:rPr lang="ru-RU" sz="1400" dirty="0" smtClean="0"/>
              <a:t>).</a:t>
            </a:r>
          </a:p>
          <a:p>
            <a:pPr marL="0" indent="0">
              <a:buNone/>
            </a:pPr>
            <a:r>
              <a:rPr lang="ru-RU" sz="1400" b="1" dirty="0" smtClean="0"/>
              <a:t>В 2011 году </a:t>
            </a:r>
            <a:r>
              <a:rPr lang="ru-RU" sz="1400" dirty="0" smtClean="0"/>
              <a:t> появился быстрый механизм обжалования торгов в 135-ФЗ (ст.</a:t>
            </a:r>
            <a:r>
              <a:rPr lang="ru-RU" sz="1400" b="1" dirty="0" smtClean="0"/>
              <a:t>18.1</a:t>
            </a:r>
            <a:r>
              <a:rPr lang="ru-RU" sz="1400" dirty="0" smtClean="0"/>
              <a:t>)</a:t>
            </a:r>
            <a:r>
              <a:rPr lang="ru-RU" sz="1400" dirty="0" smtClean="0">
                <a:solidFill>
                  <a:srgbClr val="008080"/>
                </a:solidFill>
              </a:rPr>
              <a:t> Впервые появилась реальная защита прав  предпринимателей, участвующих в торгах, проведение которых является обязательным. </a:t>
            </a:r>
            <a:r>
              <a:rPr lang="ru-RU" sz="1400" b="1" dirty="0" smtClean="0"/>
              <a:t>В 2015 году </a:t>
            </a:r>
            <a:r>
              <a:rPr lang="ru-RU" sz="1400" dirty="0" smtClean="0"/>
              <a:t>в КоАП введена ответственность за нарушение процедуры торгов по 135-ФЗ.</a:t>
            </a:r>
          </a:p>
          <a:p>
            <a:pPr marL="0" lvl="0" indent="0">
              <a:buNone/>
            </a:pPr>
            <a:endParaRPr lang="ru-RU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21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5" y="999932"/>
            <a:ext cx="2579428" cy="17873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8473" y="5834039"/>
            <a:ext cx="8515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400" b="1" kern="0" dirty="0" smtClean="0">
                <a:solidFill>
                  <a:srgbClr val="1B1862"/>
                </a:solidFill>
                <a:ea typeface="ＭＳ Ｐゴシック" charset="-128"/>
              </a:rPr>
              <a:t>С 2018 года </a:t>
            </a:r>
            <a:r>
              <a:rPr lang="ru-RU" sz="1400" b="1" dirty="0">
                <a:solidFill>
                  <a:srgbClr val="1B1862"/>
                </a:solidFill>
              </a:rPr>
              <a:t>субъекты </a:t>
            </a:r>
            <a:r>
              <a:rPr lang="ru-RU" sz="1400" b="1" dirty="0" smtClean="0">
                <a:solidFill>
                  <a:srgbClr val="1B1862"/>
                </a:solidFill>
              </a:rPr>
              <a:t>малого и среднего предпринимательства </a:t>
            </a:r>
            <a:r>
              <a:rPr lang="ru-RU" sz="1400" b="1" dirty="0">
                <a:solidFill>
                  <a:srgbClr val="1B1862"/>
                </a:solidFill>
              </a:rPr>
              <a:t>могут участвовать в </a:t>
            </a:r>
            <a:r>
              <a:rPr lang="ru-RU" sz="1400" b="1" dirty="0" err="1">
                <a:solidFill>
                  <a:srgbClr val="1B1862"/>
                </a:solidFill>
              </a:rPr>
              <a:t>спецторгах</a:t>
            </a:r>
            <a:r>
              <a:rPr lang="ru-RU" sz="1400" b="1" dirty="0">
                <a:solidFill>
                  <a:srgbClr val="1B1862"/>
                </a:solidFill>
              </a:rPr>
              <a:t> на право аренды земельных участков, включенных в перечни государственного </a:t>
            </a:r>
            <a:r>
              <a:rPr lang="ru-RU" sz="1400" b="1" dirty="0" smtClean="0">
                <a:solidFill>
                  <a:srgbClr val="1B1862"/>
                </a:solidFill>
              </a:rPr>
              <a:t>или муниципального </a:t>
            </a:r>
            <a:r>
              <a:rPr lang="ru-RU" sz="1400" b="1" dirty="0">
                <a:solidFill>
                  <a:srgbClr val="1B1862"/>
                </a:solidFill>
              </a:rPr>
              <a:t>имущества</a:t>
            </a:r>
            <a:r>
              <a:rPr lang="ru-RU" sz="1400" b="1" dirty="0" smtClean="0">
                <a:solidFill>
                  <a:srgbClr val="1B1862"/>
                </a:solidFill>
              </a:rPr>
              <a:t>. Ранее </a:t>
            </a:r>
            <a:r>
              <a:rPr lang="ru-RU" sz="1400" b="1" dirty="0">
                <a:solidFill>
                  <a:srgbClr val="1B1862"/>
                </a:solidFill>
              </a:rPr>
              <a:t>перечни включали только помещения и здания</a:t>
            </a:r>
            <a:r>
              <a:rPr lang="ru-RU" sz="1400" b="1" dirty="0" smtClean="0">
                <a:solidFill>
                  <a:srgbClr val="1B1862"/>
                </a:solidFill>
              </a:rPr>
              <a:t>.</a:t>
            </a:r>
            <a:endParaRPr lang="ru-RU" sz="1400" b="1" kern="0" dirty="0">
              <a:solidFill>
                <a:srgbClr val="1B1862"/>
              </a:solidFill>
              <a:ea typeface="ＭＳ Ｐゴシック" charset="-128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94497"/>
              </p:ext>
            </p:extLst>
          </p:nvPr>
        </p:nvGraphicFramePr>
        <p:xfrm>
          <a:off x="308474" y="3448027"/>
          <a:ext cx="8517728" cy="22752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0498"/>
                <a:gridCol w="947450"/>
                <a:gridCol w="1046603"/>
                <a:gridCol w="991518"/>
                <a:gridCol w="1002535"/>
                <a:gridCol w="1079653"/>
                <a:gridCol w="859315"/>
                <a:gridCol w="960156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</a:tr>
              <a:tr h="4709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Рассмотрено жалоб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/>
                </a:tc>
              </a:tr>
              <a:tr h="3112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Признано обоснованными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</a:tr>
              <a:tr h="31124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Выдано</a:t>
                      </a:r>
                      <a:r>
                        <a:rPr lang="ru-RU" sz="1200" baseline="0" dirty="0" smtClean="0"/>
                        <a:t> предписаний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59270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Исполнено</a:t>
                      </a:r>
                      <a:r>
                        <a:rPr lang="ru-RU" sz="1200" baseline="0" dirty="0" smtClean="0"/>
                        <a:t> предписаний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8473" y="2833955"/>
            <a:ext cx="8515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B1862"/>
                </a:solidFill>
              </a:rPr>
              <a:t>Практика рассмотрения жалоб по ст.18.1 Вологодского УФАС России</a:t>
            </a:r>
            <a:endParaRPr lang="ru-RU" b="1" dirty="0">
              <a:solidFill>
                <a:srgbClr val="1B18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5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564"/>
          </a:xfrm>
        </p:spPr>
        <p:txBody>
          <a:bodyPr/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Малый бизнес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305" y="1333145"/>
            <a:ext cx="8945696" cy="61684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400" b="1" dirty="0" smtClean="0"/>
              <a:t>Доступ к госзаказу и закупкам субъектов естественных монополий и госкомпаний.</a:t>
            </a:r>
          </a:p>
          <a:p>
            <a:pPr marL="0" indent="0">
              <a:buNone/>
            </a:pPr>
            <a:r>
              <a:rPr lang="ru-RU" sz="1400" dirty="0" smtClean="0"/>
              <a:t>Для </a:t>
            </a:r>
            <a:r>
              <a:rPr lang="ru-RU" sz="1400" dirty="0"/>
              <a:t>заказчиков введены квоты на обязательные закупки у малого и среднего бизнеса.</a:t>
            </a:r>
            <a:endParaRPr lang="ru-RU" sz="1400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9641" y="909204"/>
            <a:ext cx="8420456" cy="42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l"/>
            <a:r>
              <a:rPr lang="ru-RU" sz="2400" b="1" kern="0" dirty="0" smtClean="0">
                <a:solidFill>
                  <a:srgbClr val="008080"/>
                </a:solidFill>
              </a:rPr>
              <a:t>Поддержка малого бизнеса</a:t>
            </a:r>
            <a:endParaRPr lang="ru-RU" sz="2400" b="1" kern="0" dirty="0">
              <a:solidFill>
                <a:srgbClr val="00808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71969"/>
            <a:ext cx="8853443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lvl="0" indent="-25717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333399"/>
                </a:solidFill>
                <a:ea typeface="ＭＳ Ｐゴシック" charset="-128"/>
              </a:rPr>
              <a:t>Доступ к торгам на реализацию </a:t>
            </a:r>
            <a:r>
              <a:rPr lang="ru-RU" sz="1400" kern="0" dirty="0" err="1">
                <a:solidFill>
                  <a:srgbClr val="333399"/>
                </a:solidFill>
                <a:ea typeface="ＭＳ Ｐゴシック" charset="-128"/>
              </a:rPr>
              <a:t>гос.имущества</a:t>
            </a:r>
            <a:r>
              <a:rPr lang="ru-RU" sz="1400" kern="0" dirty="0">
                <a:solidFill>
                  <a:srgbClr val="333399"/>
                </a:solidFill>
                <a:ea typeface="ＭＳ Ｐゴシック" charset="-128"/>
              </a:rPr>
              <a:t> (</a:t>
            </a:r>
            <a:r>
              <a:rPr lang="en-US" sz="1400" kern="0" dirty="0">
                <a:solidFill>
                  <a:srgbClr val="333399"/>
                </a:solidFill>
                <a:ea typeface="ＭＳ Ｐゴシック" charset="-128"/>
              </a:rPr>
              <a:t>torgi.gov.ru)</a:t>
            </a:r>
            <a:r>
              <a:rPr lang="ru-RU" sz="1400" kern="0" dirty="0">
                <a:solidFill>
                  <a:srgbClr val="333399"/>
                </a:solidFill>
                <a:ea typeface="ＭＳ Ｐゴシック" charset="-128"/>
              </a:rPr>
              <a:t>.</a:t>
            </a:r>
          </a:p>
          <a:p>
            <a:pPr marL="257175" lvl="0" indent="-25717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333399"/>
                </a:solidFill>
                <a:ea typeface="ＭＳ Ｐゴシック" charset="-128"/>
              </a:rPr>
              <a:t>Доступ к рынку транспортировки отходов</a:t>
            </a:r>
            <a:r>
              <a:rPr lang="en-US" sz="1400" kern="0" dirty="0">
                <a:solidFill>
                  <a:srgbClr val="333399"/>
                </a:solidFill>
                <a:ea typeface="ＭＳ Ｐゴシック" charset="-128"/>
              </a:rPr>
              <a:t> (</a:t>
            </a:r>
            <a:r>
              <a:rPr lang="ru-RU" sz="1400" kern="0" dirty="0">
                <a:solidFill>
                  <a:srgbClr val="333399"/>
                </a:solidFill>
                <a:ea typeface="ＭＳ Ｐゴシック" charset="-128"/>
              </a:rPr>
              <a:t>постановление Правительства РФ от 18.10.2018 № 1245</a:t>
            </a:r>
            <a:r>
              <a:rPr lang="en-US" sz="1400" kern="0" dirty="0">
                <a:solidFill>
                  <a:srgbClr val="333399"/>
                </a:solidFill>
                <a:ea typeface="ＭＳ Ｐゴシック" charset="-128"/>
              </a:rPr>
              <a:t>)</a:t>
            </a:r>
            <a:r>
              <a:rPr lang="ru-RU" sz="1400" kern="0" dirty="0">
                <a:solidFill>
                  <a:srgbClr val="333399"/>
                </a:solidFill>
                <a:ea typeface="ＭＳ Ｐゴシック" charset="-128"/>
              </a:rPr>
              <a:t>.</a:t>
            </a:r>
          </a:p>
          <a:p>
            <a:pPr marL="257175" lvl="0" indent="-25717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kern="0" dirty="0">
                <a:solidFill>
                  <a:srgbClr val="333399"/>
                </a:solidFill>
                <a:ea typeface="ＭＳ Ｐゴシック" charset="-128"/>
              </a:rPr>
              <a:t>Введен ряд иммунитетов от антимонопольного преследования для субъектов малого </a:t>
            </a:r>
            <a:r>
              <a:rPr lang="ru-RU" sz="1400" kern="0" dirty="0" smtClean="0">
                <a:solidFill>
                  <a:srgbClr val="333399"/>
                </a:solidFill>
                <a:ea typeface="ＭＳ Ｐゴシック" charset="-128"/>
              </a:rPr>
              <a:t>предпринимательства. </a:t>
            </a:r>
          </a:p>
          <a:p>
            <a:pPr marL="257175" lvl="0" indent="-25717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b="1" kern="0" dirty="0" smtClean="0">
                <a:solidFill>
                  <a:srgbClr val="333399"/>
                </a:solidFill>
                <a:ea typeface="ＭＳ Ｐゴシック" charset="-128"/>
              </a:rPr>
              <a:t>Продление договора аренды с добросовестными арендаторами без проведения торгов.</a:t>
            </a:r>
          </a:p>
          <a:p>
            <a:pPr marL="257175" lvl="0" indent="-257175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 kern="0" dirty="0" smtClean="0">
                <a:solidFill>
                  <a:srgbClr val="333399"/>
                </a:solidFill>
                <a:ea typeface="ＭＳ Ｐゴシック" charset="-128"/>
              </a:rPr>
              <a:t>Дешевое подключение малого бизнеса к сетям.</a:t>
            </a:r>
            <a:endParaRPr lang="ru-RU" sz="1400" kern="0" dirty="0">
              <a:solidFill>
                <a:srgbClr val="333399"/>
              </a:solidFill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641" y="3451352"/>
            <a:ext cx="8733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B1862"/>
                </a:solidFill>
              </a:rPr>
              <a:t>Дело в отношении администрации </a:t>
            </a:r>
            <a:r>
              <a:rPr lang="ru-RU" sz="1600" b="1" dirty="0" err="1" smtClean="0">
                <a:solidFill>
                  <a:srgbClr val="1B1862"/>
                </a:solidFill>
              </a:rPr>
              <a:t>г.Вологды</a:t>
            </a:r>
            <a:r>
              <a:rPr lang="ru-RU" sz="1600" b="1" dirty="0" smtClean="0">
                <a:solidFill>
                  <a:srgbClr val="1B1862"/>
                </a:solidFill>
              </a:rPr>
              <a:t> </a:t>
            </a:r>
            <a:br>
              <a:rPr lang="ru-RU" sz="1600" b="1" dirty="0" smtClean="0">
                <a:solidFill>
                  <a:srgbClr val="1B1862"/>
                </a:solidFill>
              </a:rPr>
            </a:br>
            <a:r>
              <a:rPr lang="ru-RU" sz="1600" b="1" dirty="0" smtClean="0">
                <a:solidFill>
                  <a:srgbClr val="1B1862"/>
                </a:solidFill>
              </a:rPr>
              <a:t>по жалобе  ООО «Вишня» и ЧУДО «Вишенка»</a:t>
            </a:r>
            <a:endParaRPr lang="ru-RU" sz="1600" b="1" dirty="0">
              <a:solidFill>
                <a:srgbClr val="1B186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642" y="3429318"/>
            <a:ext cx="8814220" cy="329320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600" b="1" dirty="0" smtClean="0"/>
          </a:p>
          <a:p>
            <a:pPr algn="just"/>
            <a:r>
              <a:rPr lang="ru-RU" sz="1600" b="1" dirty="0" smtClean="0"/>
              <a:t>Благодаря </a:t>
            </a:r>
            <a:r>
              <a:rPr lang="ru-RU" sz="1600" b="1" dirty="0" smtClean="0"/>
              <a:t>работе Вологодского УФАС России в 2018 году восстановлены права </a:t>
            </a:r>
            <a:r>
              <a:rPr lang="ru-RU" sz="1600" b="1" dirty="0"/>
              <a:t>собственника помещений (ООО «Вишня») и добросовестного арендатора </a:t>
            </a:r>
            <a:r>
              <a:rPr lang="ru-RU" sz="1600" b="1" dirty="0" smtClean="0"/>
              <a:t>помещений </a:t>
            </a:r>
            <a:r>
              <a:rPr lang="ru-RU" sz="1600" b="1" dirty="0"/>
              <a:t>(ЧУДО «Вишенка</a:t>
            </a:r>
            <a:r>
              <a:rPr lang="ru-RU" sz="1600" b="1" dirty="0" smtClean="0"/>
              <a:t>») </a:t>
            </a:r>
            <a:r>
              <a:rPr lang="ru-RU" sz="1600" b="1" dirty="0"/>
              <a:t>дома 3а по </a:t>
            </a:r>
            <a:r>
              <a:rPr lang="ru-RU" sz="1600" b="1" dirty="0" err="1" smtClean="0"/>
              <a:t>ул.Орлова</a:t>
            </a:r>
            <a:r>
              <a:rPr lang="ru-RU" sz="1600" b="1" dirty="0" smtClean="0"/>
              <a:t> в Вологде.</a:t>
            </a:r>
          </a:p>
          <a:p>
            <a:pPr algn="just"/>
            <a:r>
              <a:rPr lang="ru-RU" sz="1600" dirty="0" smtClean="0"/>
              <a:t>Суть дела: </a:t>
            </a:r>
            <a:r>
              <a:rPr lang="ru-RU" sz="1600" dirty="0"/>
              <a:t>в результате издания нормативных актов администрацией </a:t>
            </a:r>
            <a:r>
              <a:rPr lang="ru-RU" sz="1600" dirty="0" err="1"/>
              <a:t>г.Вологды</a:t>
            </a:r>
            <a:r>
              <a:rPr lang="ru-RU" sz="1600" dirty="0"/>
              <a:t> проведен аукцион по продаже права  на заключение договора о развитии застроенной </a:t>
            </a:r>
            <a:r>
              <a:rPr lang="ru-RU" sz="1600" dirty="0" smtClean="0"/>
              <a:t>территории без извещения собственника и арендатора помещений. Представители УФАС выступали в защиту арендатора и собственника в Вологодском городском суде и Арбитражном суде Вологодской области. Протокол об итогах аукциона и заключенный договор признан недействительным. Администрация </a:t>
            </a:r>
            <a:r>
              <a:rPr lang="ru-RU" sz="1600" dirty="0" err="1" smtClean="0"/>
              <a:t>г.Вологды</a:t>
            </a:r>
            <a:r>
              <a:rPr lang="ru-RU" sz="1600" dirty="0" smtClean="0"/>
              <a:t> исполнила предписание Вологодского УФАС России – внесла изменения в нормативно-правовой акт.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820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13657</TotalTime>
  <Words>1706</Words>
  <Application>Microsoft Office PowerPoint</Application>
  <PresentationFormat>Экран (4:3)</PresentationFormat>
  <Paragraphs>366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2_Оформление по умолчанию</vt:lpstr>
      <vt:lpstr>Тема Office</vt:lpstr>
      <vt:lpstr>Презентация PowerPoint</vt:lpstr>
      <vt:lpstr>Основы защиты конкуренции</vt:lpstr>
      <vt:lpstr>Антимонопольное законодательство</vt:lpstr>
      <vt:lpstr>Презентация PowerPoint</vt:lpstr>
      <vt:lpstr>Презентация PowerPoint</vt:lpstr>
      <vt:lpstr> Современная система государственных  закупок</vt:lpstr>
      <vt:lpstr>Электронные закупки</vt:lpstr>
      <vt:lpstr>Торги</vt:lpstr>
      <vt:lpstr>Малый бизнес</vt:lpstr>
      <vt:lpstr>Презентация PowerPoint</vt:lpstr>
      <vt:lpstr>Презентация PowerPoint</vt:lpstr>
      <vt:lpstr>Презентация PowerPoint</vt:lpstr>
      <vt:lpstr>Презентация PowerPoint</vt:lpstr>
      <vt:lpstr> 2014 год </vt:lpstr>
      <vt:lpstr> Социально значимые дела Вологодского УФАС России</vt:lpstr>
      <vt:lpstr>Презентация PowerPoint</vt:lpstr>
      <vt:lpstr> 2014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Госполитика по развитию конкуренции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Кашунина Ирина Валерьевна</dc:creator>
  <cp:lastModifiedBy>Балаева</cp:lastModifiedBy>
  <cp:revision>1193</cp:revision>
  <cp:lastPrinted>2019-03-25T08:07:10Z</cp:lastPrinted>
  <dcterms:created xsi:type="dcterms:W3CDTF">2016-02-19T07:50:24Z</dcterms:created>
  <dcterms:modified xsi:type="dcterms:W3CDTF">2019-03-28T06:28:21Z</dcterms:modified>
</cp:coreProperties>
</file>