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2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79" r:id="rId2"/>
    <p:sldId id="282" r:id="rId3"/>
    <p:sldId id="264" r:id="rId4"/>
    <p:sldId id="263" r:id="rId5"/>
    <p:sldId id="269" r:id="rId6"/>
    <p:sldId id="283" r:id="rId7"/>
    <p:sldId id="297" r:id="rId8"/>
    <p:sldId id="300" r:id="rId9"/>
    <p:sldId id="299" r:id="rId10"/>
    <p:sldId id="295" r:id="rId11"/>
    <p:sldId id="296" r:id="rId12"/>
    <p:sldId id="298" r:id="rId13"/>
    <p:sldId id="284" r:id="rId14"/>
    <p:sldId id="287" r:id="rId15"/>
    <p:sldId id="288" r:id="rId16"/>
    <p:sldId id="289" r:id="rId17"/>
    <p:sldId id="290" r:id="rId18"/>
    <p:sldId id="292" r:id="rId19"/>
    <p:sldId id="293" r:id="rId20"/>
    <p:sldId id="281" r:id="rId21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CEC7"/>
    <a:srgbClr val="2CA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 autoAdjust="0"/>
    <p:restoredTop sz="94747" autoAdjust="0"/>
  </p:normalViewPr>
  <p:slideViewPr>
    <p:cSldViewPr>
      <p:cViewPr varScale="1">
        <p:scale>
          <a:sx n="55" d="100"/>
          <a:sy n="55" d="100"/>
        </p:scale>
        <p:origin x="-90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435214-22AB-42C3-B5E3-BC3FB554F7E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6A8D9A0-7937-443A-B635-3BDD1BA2B323}" type="pres">
      <dgm:prSet presAssocID="{9C435214-22AB-42C3-B5E3-BC3FB554F7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9476B715-ED80-457D-854D-22EC061F89E5}" type="presOf" srcId="{9C435214-22AB-42C3-B5E3-BC3FB554F7E3}" destId="{76A8D9A0-7937-443A-B635-3BDD1BA2B32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F7B3347-6C8C-4BE6-9D48-E10C3BE22A4B}" type="doc">
      <dgm:prSet loTypeId="urn:microsoft.com/office/officeart/2008/layout/Lin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38C496-F1DB-40BE-9BD0-1B84E9ED9257}">
      <dgm:prSet custT="1"/>
      <dgm:spPr/>
      <dgm:t>
        <a:bodyPr/>
        <a:lstStyle/>
        <a:p>
          <a:pPr rtl="0"/>
          <a:r>
            <a:rPr lang="ru-RU" sz="1600" dirty="0" smtClean="0"/>
            <a:t>не подписана или подписана лицом, полномочия которого </a:t>
          </a:r>
          <a:br>
            <a:rPr lang="ru-RU" sz="1600" dirty="0" smtClean="0"/>
          </a:br>
          <a:r>
            <a:rPr lang="ru-RU" sz="1600" dirty="0" smtClean="0"/>
            <a:t>не подтверждены документами</a:t>
          </a:r>
          <a:endParaRPr lang="ru-RU" sz="1600" dirty="0"/>
        </a:p>
      </dgm:t>
    </dgm:pt>
    <dgm:pt modelId="{1A4391E5-CE7D-403B-A328-7869E42CDEFE}" type="parTrans" cxnId="{362E47DA-AABE-458A-8160-56C25CAD3B28}">
      <dgm:prSet/>
      <dgm:spPr/>
      <dgm:t>
        <a:bodyPr/>
        <a:lstStyle/>
        <a:p>
          <a:endParaRPr lang="ru-RU"/>
        </a:p>
      </dgm:t>
    </dgm:pt>
    <dgm:pt modelId="{EBAD276A-B60D-4CDD-8039-AEE82D53F3B4}" type="sibTrans" cxnId="{362E47DA-AABE-458A-8160-56C25CAD3B28}">
      <dgm:prSet/>
      <dgm:spPr/>
      <dgm:t>
        <a:bodyPr/>
        <a:lstStyle/>
        <a:p>
          <a:endParaRPr lang="ru-RU"/>
        </a:p>
      </dgm:t>
    </dgm:pt>
    <dgm:pt modelId="{4DA64B10-8230-4DA9-8B79-350E4D28C372}">
      <dgm:prSet custT="1"/>
      <dgm:spPr/>
      <dgm:t>
        <a:bodyPr/>
        <a:lstStyle/>
        <a:p>
          <a:pPr rtl="0"/>
          <a:r>
            <a:rPr lang="ru-RU" sz="1600" dirty="0" smtClean="0"/>
            <a:t>наличие вступившего в законную силу судебного акта, в котором содержатся выводы о наличии или об отсутствии нарушения в обжалуемых актах и (или) действиях (бездействии) уполномоченного органа и (или) организации, осуществляющей эксплуатацию сетей</a:t>
          </a:r>
          <a:endParaRPr lang="ru-RU" sz="1600" dirty="0"/>
        </a:p>
      </dgm:t>
    </dgm:pt>
    <dgm:pt modelId="{E9AE0D45-2C09-4DF3-845F-B38717CCBC3E}" type="parTrans" cxnId="{DDAA09F2-AFB0-4C36-840C-AB9BD9A9F74B}">
      <dgm:prSet/>
      <dgm:spPr/>
      <dgm:t>
        <a:bodyPr/>
        <a:lstStyle/>
        <a:p>
          <a:endParaRPr lang="ru-RU"/>
        </a:p>
      </dgm:t>
    </dgm:pt>
    <dgm:pt modelId="{0748B7B2-7EDA-4C3E-9D51-5E1E238297C7}" type="sibTrans" cxnId="{DDAA09F2-AFB0-4C36-840C-AB9BD9A9F74B}">
      <dgm:prSet/>
      <dgm:spPr/>
      <dgm:t>
        <a:bodyPr/>
        <a:lstStyle/>
        <a:p>
          <a:endParaRPr lang="ru-RU"/>
        </a:p>
      </dgm:t>
    </dgm:pt>
    <dgm:pt modelId="{E66E5CE3-BA08-452F-8C53-3CAB2DE72DB8}">
      <dgm:prSet custT="1"/>
      <dgm:spPr/>
      <dgm:t>
        <a:bodyPr/>
        <a:lstStyle/>
        <a:p>
          <a:pPr rtl="0"/>
          <a:r>
            <a:rPr lang="ru-RU" sz="1600" dirty="0" smtClean="0"/>
            <a:t>антимонопольным органом принято решение относительно обжалуемых актов и (или) действий (бездействия) уполномоченного органа и (или) организации, осуществляющей эксплуатацию сетей</a:t>
          </a:r>
          <a:endParaRPr lang="ru-RU" sz="1600" dirty="0"/>
        </a:p>
      </dgm:t>
    </dgm:pt>
    <dgm:pt modelId="{E4C5D4F8-EFAE-45ED-8956-CC813414F159}" type="parTrans" cxnId="{2C61419E-1D3E-483E-BF3C-59DA1D7C6B44}">
      <dgm:prSet/>
      <dgm:spPr/>
      <dgm:t>
        <a:bodyPr/>
        <a:lstStyle/>
        <a:p>
          <a:endParaRPr lang="ru-RU"/>
        </a:p>
      </dgm:t>
    </dgm:pt>
    <dgm:pt modelId="{9170EAD6-37EC-435F-9732-49F4EC81AC65}" type="sibTrans" cxnId="{2C61419E-1D3E-483E-BF3C-59DA1D7C6B44}">
      <dgm:prSet/>
      <dgm:spPr/>
      <dgm:t>
        <a:bodyPr/>
        <a:lstStyle/>
        <a:p>
          <a:endParaRPr lang="ru-RU"/>
        </a:p>
      </dgm:t>
    </dgm:pt>
    <dgm:pt modelId="{AD7182A4-CAB5-4B9A-8E9E-E843A1A0389A}">
      <dgm:prSet custT="1"/>
      <dgm:spPr/>
      <dgm:t>
        <a:bodyPr/>
        <a:lstStyle/>
        <a:p>
          <a:pPr rtl="0"/>
          <a:r>
            <a:rPr lang="ru-RU" sz="1600" dirty="0" smtClean="0"/>
            <a:t>акты и (или) действия (бездействие) уполномоченного органа были обжалованы в порядке, установленном Федеральным законом </a:t>
          </a:r>
          <a:br>
            <a:rPr lang="ru-RU" sz="1600" dirty="0" smtClean="0"/>
          </a:br>
          <a:r>
            <a:rPr lang="ru-RU" sz="1600" dirty="0" smtClean="0"/>
            <a:t>от 27 июля 2010 года № 210-ФЗ «Об организации предоставления государственных и муниципальных услуг»</a:t>
          </a:r>
          <a:endParaRPr lang="ru-RU" sz="1600" dirty="0"/>
        </a:p>
      </dgm:t>
    </dgm:pt>
    <dgm:pt modelId="{9FCBB2FB-1B92-4A8A-958C-555E77480C97}" type="parTrans" cxnId="{D4DD571B-EC7E-45A9-813F-A2CE1AF18CCC}">
      <dgm:prSet/>
      <dgm:spPr/>
      <dgm:t>
        <a:bodyPr/>
        <a:lstStyle/>
        <a:p>
          <a:endParaRPr lang="ru-RU"/>
        </a:p>
      </dgm:t>
    </dgm:pt>
    <dgm:pt modelId="{6E5996F0-3149-468E-A4EE-BF77E446148B}" type="sibTrans" cxnId="{D4DD571B-EC7E-45A9-813F-A2CE1AF18CCC}">
      <dgm:prSet/>
      <dgm:spPr/>
      <dgm:t>
        <a:bodyPr/>
        <a:lstStyle/>
        <a:p>
          <a:endParaRPr lang="ru-RU"/>
        </a:p>
      </dgm:t>
    </dgm:pt>
    <dgm:pt modelId="{89D0F236-4467-422C-821C-B2A76DF8199F}" type="pres">
      <dgm:prSet presAssocID="{EF7B3347-6C8C-4BE6-9D48-E10C3BE22A4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73F3A9D-4226-45C2-A552-D2E24ED92134}" type="pres">
      <dgm:prSet presAssocID="{7B38C496-F1DB-40BE-9BD0-1B84E9ED9257}" presName="thickLine" presStyleLbl="alignNode1" presStyleIdx="0" presStyleCnt="4"/>
      <dgm:spPr/>
    </dgm:pt>
    <dgm:pt modelId="{D552E6F7-0D35-4D6C-8BC1-E70442E7E931}" type="pres">
      <dgm:prSet presAssocID="{7B38C496-F1DB-40BE-9BD0-1B84E9ED9257}" presName="horz1" presStyleCnt="0"/>
      <dgm:spPr/>
    </dgm:pt>
    <dgm:pt modelId="{601BC5BD-C897-4469-93F7-F174C9275CBB}" type="pres">
      <dgm:prSet presAssocID="{7B38C496-F1DB-40BE-9BD0-1B84E9ED9257}" presName="tx1" presStyleLbl="revTx" presStyleIdx="0" presStyleCnt="4" custScaleY="78408"/>
      <dgm:spPr/>
      <dgm:t>
        <a:bodyPr/>
        <a:lstStyle/>
        <a:p>
          <a:endParaRPr lang="ru-RU"/>
        </a:p>
      </dgm:t>
    </dgm:pt>
    <dgm:pt modelId="{9F8E8AEA-3DD7-4C83-AC49-74C8A0F5B24D}" type="pres">
      <dgm:prSet presAssocID="{7B38C496-F1DB-40BE-9BD0-1B84E9ED9257}" presName="vert1" presStyleCnt="0"/>
      <dgm:spPr/>
    </dgm:pt>
    <dgm:pt modelId="{0910CBBB-6769-413E-9864-08A58AB2C625}" type="pres">
      <dgm:prSet presAssocID="{4DA64B10-8230-4DA9-8B79-350E4D28C372}" presName="thickLine" presStyleLbl="alignNode1" presStyleIdx="1" presStyleCnt="4"/>
      <dgm:spPr/>
    </dgm:pt>
    <dgm:pt modelId="{99A7011B-CEA8-4D0F-8600-9194E375ED71}" type="pres">
      <dgm:prSet presAssocID="{4DA64B10-8230-4DA9-8B79-350E4D28C372}" presName="horz1" presStyleCnt="0"/>
      <dgm:spPr/>
    </dgm:pt>
    <dgm:pt modelId="{C67D64CD-D0AA-4E17-8267-BEA4454216FF}" type="pres">
      <dgm:prSet presAssocID="{4DA64B10-8230-4DA9-8B79-350E4D28C372}" presName="tx1" presStyleLbl="revTx" presStyleIdx="1" presStyleCnt="4"/>
      <dgm:spPr/>
      <dgm:t>
        <a:bodyPr/>
        <a:lstStyle/>
        <a:p>
          <a:endParaRPr lang="ru-RU"/>
        </a:p>
      </dgm:t>
    </dgm:pt>
    <dgm:pt modelId="{0AEB6B29-F3C7-4F27-95ED-0557D933A3B6}" type="pres">
      <dgm:prSet presAssocID="{4DA64B10-8230-4DA9-8B79-350E4D28C372}" presName="vert1" presStyleCnt="0"/>
      <dgm:spPr/>
    </dgm:pt>
    <dgm:pt modelId="{38404C6D-0C43-465A-8DEA-AC6247122D7F}" type="pres">
      <dgm:prSet presAssocID="{E66E5CE3-BA08-452F-8C53-3CAB2DE72DB8}" presName="thickLine" presStyleLbl="alignNode1" presStyleIdx="2" presStyleCnt="4"/>
      <dgm:spPr/>
    </dgm:pt>
    <dgm:pt modelId="{FF4049F3-4A61-44A3-8592-81D8E3D8D36C}" type="pres">
      <dgm:prSet presAssocID="{E66E5CE3-BA08-452F-8C53-3CAB2DE72DB8}" presName="horz1" presStyleCnt="0"/>
      <dgm:spPr/>
    </dgm:pt>
    <dgm:pt modelId="{CED866FF-C210-4FED-BAC8-347D29C04BCB}" type="pres">
      <dgm:prSet presAssocID="{E66E5CE3-BA08-452F-8C53-3CAB2DE72DB8}" presName="tx1" presStyleLbl="revTx" presStyleIdx="2" presStyleCnt="4"/>
      <dgm:spPr/>
      <dgm:t>
        <a:bodyPr/>
        <a:lstStyle/>
        <a:p>
          <a:endParaRPr lang="ru-RU"/>
        </a:p>
      </dgm:t>
    </dgm:pt>
    <dgm:pt modelId="{BC02C8AF-0436-45CC-8116-4109D66A4074}" type="pres">
      <dgm:prSet presAssocID="{E66E5CE3-BA08-452F-8C53-3CAB2DE72DB8}" presName="vert1" presStyleCnt="0"/>
      <dgm:spPr/>
    </dgm:pt>
    <dgm:pt modelId="{70C77002-7124-481E-B778-20C5717E5A59}" type="pres">
      <dgm:prSet presAssocID="{AD7182A4-CAB5-4B9A-8E9E-E843A1A0389A}" presName="thickLine" presStyleLbl="alignNode1" presStyleIdx="3" presStyleCnt="4"/>
      <dgm:spPr/>
    </dgm:pt>
    <dgm:pt modelId="{C80E188E-5D4C-42AC-B605-352416F15968}" type="pres">
      <dgm:prSet presAssocID="{AD7182A4-CAB5-4B9A-8E9E-E843A1A0389A}" presName="horz1" presStyleCnt="0"/>
      <dgm:spPr/>
    </dgm:pt>
    <dgm:pt modelId="{DAEC7B79-2A74-4CBD-9964-B08F2262005F}" type="pres">
      <dgm:prSet presAssocID="{AD7182A4-CAB5-4B9A-8E9E-E843A1A0389A}" presName="tx1" presStyleLbl="revTx" presStyleIdx="3" presStyleCnt="4"/>
      <dgm:spPr/>
      <dgm:t>
        <a:bodyPr/>
        <a:lstStyle/>
        <a:p>
          <a:endParaRPr lang="ru-RU"/>
        </a:p>
      </dgm:t>
    </dgm:pt>
    <dgm:pt modelId="{6EBE2267-AB10-40DF-ABE0-B4D718AC095F}" type="pres">
      <dgm:prSet presAssocID="{AD7182A4-CAB5-4B9A-8E9E-E843A1A0389A}" presName="vert1" presStyleCnt="0"/>
      <dgm:spPr/>
    </dgm:pt>
  </dgm:ptLst>
  <dgm:cxnLst>
    <dgm:cxn modelId="{362E47DA-AABE-458A-8160-56C25CAD3B28}" srcId="{EF7B3347-6C8C-4BE6-9D48-E10C3BE22A4B}" destId="{7B38C496-F1DB-40BE-9BD0-1B84E9ED9257}" srcOrd="0" destOrd="0" parTransId="{1A4391E5-CE7D-403B-A328-7869E42CDEFE}" sibTransId="{EBAD276A-B60D-4CDD-8039-AEE82D53F3B4}"/>
    <dgm:cxn modelId="{F56D176D-86F6-4220-868D-B3B96289BE0C}" type="presOf" srcId="{AD7182A4-CAB5-4B9A-8E9E-E843A1A0389A}" destId="{DAEC7B79-2A74-4CBD-9964-B08F2262005F}" srcOrd="0" destOrd="0" presId="urn:microsoft.com/office/officeart/2008/layout/LinedList"/>
    <dgm:cxn modelId="{7DD29A03-561F-461C-9270-A13517FBE47F}" type="presOf" srcId="{EF7B3347-6C8C-4BE6-9D48-E10C3BE22A4B}" destId="{89D0F236-4467-422C-821C-B2A76DF8199F}" srcOrd="0" destOrd="0" presId="urn:microsoft.com/office/officeart/2008/layout/LinedList"/>
    <dgm:cxn modelId="{B11EA83C-8D36-4A7A-8B30-6652EE2F3EEB}" type="presOf" srcId="{4DA64B10-8230-4DA9-8B79-350E4D28C372}" destId="{C67D64CD-D0AA-4E17-8267-BEA4454216FF}" srcOrd="0" destOrd="0" presId="urn:microsoft.com/office/officeart/2008/layout/LinedList"/>
    <dgm:cxn modelId="{2C61419E-1D3E-483E-BF3C-59DA1D7C6B44}" srcId="{EF7B3347-6C8C-4BE6-9D48-E10C3BE22A4B}" destId="{E66E5CE3-BA08-452F-8C53-3CAB2DE72DB8}" srcOrd="2" destOrd="0" parTransId="{E4C5D4F8-EFAE-45ED-8956-CC813414F159}" sibTransId="{9170EAD6-37EC-435F-9732-49F4EC81AC65}"/>
    <dgm:cxn modelId="{2924D094-46EC-4596-A231-3633AEE2F7E9}" type="presOf" srcId="{7B38C496-F1DB-40BE-9BD0-1B84E9ED9257}" destId="{601BC5BD-C897-4469-93F7-F174C9275CBB}" srcOrd="0" destOrd="0" presId="urn:microsoft.com/office/officeart/2008/layout/LinedList"/>
    <dgm:cxn modelId="{D4DD571B-EC7E-45A9-813F-A2CE1AF18CCC}" srcId="{EF7B3347-6C8C-4BE6-9D48-E10C3BE22A4B}" destId="{AD7182A4-CAB5-4B9A-8E9E-E843A1A0389A}" srcOrd="3" destOrd="0" parTransId="{9FCBB2FB-1B92-4A8A-958C-555E77480C97}" sibTransId="{6E5996F0-3149-468E-A4EE-BF77E446148B}"/>
    <dgm:cxn modelId="{AE1769D5-7B52-415B-87EA-58F9E78BE5C0}" type="presOf" srcId="{E66E5CE3-BA08-452F-8C53-3CAB2DE72DB8}" destId="{CED866FF-C210-4FED-BAC8-347D29C04BCB}" srcOrd="0" destOrd="0" presId="urn:microsoft.com/office/officeart/2008/layout/LinedList"/>
    <dgm:cxn modelId="{DDAA09F2-AFB0-4C36-840C-AB9BD9A9F74B}" srcId="{EF7B3347-6C8C-4BE6-9D48-E10C3BE22A4B}" destId="{4DA64B10-8230-4DA9-8B79-350E4D28C372}" srcOrd="1" destOrd="0" parTransId="{E9AE0D45-2C09-4DF3-845F-B38717CCBC3E}" sibTransId="{0748B7B2-7EDA-4C3E-9D51-5E1E238297C7}"/>
    <dgm:cxn modelId="{F20345F3-8951-4552-BF5A-4ECDACC7309A}" type="presParOf" srcId="{89D0F236-4467-422C-821C-B2A76DF8199F}" destId="{473F3A9D-4226-45C2-A552-D2E24ED92134}" srcOrd="0" destOrd="0" presId="urn:microsoft.com/office/officeart/2008/layout/LinedList"/>
    <dgm:cxn modelId="{425860D0-74A6-49DA-BEF5-A3DDDD7D57B6}" type="presParOf" srcId="{89D0F236-4467-422C-821C-B2A76DF8199F}" destId="{D552E6F7-0D35-4D6C-8BC1-E70442E7E931}" srcOrd="1" destOrd="0" presId="urn:microsoft.com/office/officeart/2008/layout/LinedList"/>
    <dgm:cxn modelId="{2AAE15CF-BFA0-4A68-8A50-806DE0D87E98}" type="presParOf" srcId="{D552E6F7-0D35-4D6C-8BC1-E70442E7E931}" destId="{601BC5BD-C897-4469-93F7-F174C9275CBB}" srcOrd="0" destOrd="0" presId="urn:microsoft.com/office/officeart/2008/layout/LinedList"/>
    <dgm:cxn modelId="{5D6FC644-7A58-4939-8963-ED01B7D63B17}" type="presParOf" srcId="{D552E6F7-0D35-4D6C-8BC1-E70442E7E931}" destId="{9F8E8AEA-3DD7-4C83-AC49-74C8A0F5B24D}" srcOrd="1" destOrd="0" presId="urn:microsoft.com/office/officeart/2008/layout/LinedList"/>
    <dgm:cxn modelId="{BFABD91C-15EE-44C3-B2E9-03112406AC95}" type="presParOf" srcId="{89D0F236-4467-422C-821C-B2A76DF8199F}" destId="{0910CBBB-6769-413E-9864-08A58AB2C625}" srcOrd="2" destOrd="0" presId="urn:microsoft.com/office/officeart/2008/layout/LinedList"/>
    <dgm:cxn modelId="{0A0720CB-B9B9-4F69-B0E7-8868CA682A49}" type="presParOf" srcId="{89D0F236-4467-422C-821C-B2A76DF8199F}" destId="{99A7011B-CEA8-4D0F-8600-9194E375ED71}" srcOrd="3" destOrd="0" presId="urn:microsoft.com/office/officeart/2008/layout/LinedList"/>
    <dgm:cxn modelId="{1CB951FC-D1F3-4E53-B3B4-1326B7353B67}" type="presParOf" srcId="{99A7011B-CEA8-4D0F-8600-9194E375ED71}" destId="{C67D64CD-D0AA-4E17-8267-BEA4454216FF}" srcOrd="0" destOrd="0" presId="urn:microsoft.com/office/officeart/2008/layout/LinedList"/>
    <dgm:cxn modelId="{84658477-885E-4BD8-B9D9-C2D84507E0A9}" type="presParOf" srcId="{99A7011B-CEA8-4D0F-8600-9194E375ED71}" destId="{0AEB6B29-F3C7-4F27-95ED-0557D933A3B6}" srcOrd="1" destOrd="0" presId="urn:microsoft.com/office/officeart/2008/layout/LinedList"/>
    <dgm:cxn modelId="{B0DB97C9-343F-46BA-94F4-085D87E0E34C}" type="presParOf" srcId="{89D0F236-4467-422C-821C-B2A76DF8199F}" destId="{38404C6D-0C43-465A-8DEA-AC6247122D7F}" srcOrd="4" destOrd="0" presId="urn:microsoft.com/office/officeart/2008/layout/LinedList"/>
    <dgm:cxn modelId="{71978A69-9D56-4B01-96DA-E6F03297153C}" type="presParOf" srcId="{89D0F236-4467-422C-821C-B2A76DF8199F}" destId="{FF4049F3-4A61-44A3-8592-81D8E3D8D36C}" srcOrd="5" destOrd="0" presId="urn:microsoft.com/office/officeart/2008/layout/LinedList"/>
    <dgm:cxn modelId="{0F96E03A-7977-4346-A565-EF15CA409D51}" type="presParOf" srcId="{FF4049F3-4A61-44A3-8592-81D8E3D8D36C}" destId="{CED866FF-C210-4FED-BAC8-347D29C04BCB}" srcOrd="0" destOrd="0" presId="urn:microsoft.com/office/officeart/2008/layout/LinedList"/>
    <dgm:cxn modelId="{2734744C-5B4D-47C8-B833-AABD72E926ED}" type="presParOf" srcId="{FF4049F3-4A61-44A3-8592-81D8E3D8D36C}" destId="{BC02C8AF-0436-45CC-8116-4109D66A4074}" srcOrd="1" destOrd="0" presId="urn:microsoft.com/office/officeart/2008/layout/LinedList"/>
    <dgm:cxn modelId="{6C3CD3A7-339D-48C3-8335-E5079529E0B8}" type="presParOf" srcId="{89D0F236-4467-422C-821C-B2A76DF8199F}" destId="{70C77002-7124-481E-B778-20C5717E5A59}" srcOrd="6" destOrd="0" presId="urn:microsoft.com/office/officeart/2008/layout/LinedList"/>
    <dgm:cxn modelId="{CF62AC75-7D6F-4868-8CB3-11600F45302D}" type="presParOf" srcId="{89D0F236-4467-422C-821C-B2A76DF8199F}" destId="{C80E188E-5D4C-42AC-B605-352416F15968}" srcOrd="7" destOrd="0" presId="urn:microsoft.com/office/officeart/2008/layout/LinedList"/>
    <dgm:cxn modelId="{B06399F9-925C-46E0-9495-70D37A630A09}" type="presParOf" srcId="{C80E188E-5D4C-42AC-B605-352416F15968}" destId="{DAEC7B79-2A74-4CBD-9964-B08F2262005F}" srcOrd="0" destOrd="0" presId="urn:microsoft.com/office/officeart/2008/layout/LinedList"/>
    <dgm:cxn modelId="{90895B9B-0649-4906-91DF-D82B2D281E8F}" type="presParOf" srcId="{C80E188E-5D4C-42AC-B605-352416F15968}" destId="{6EBE2267-AB10-40DF-ABE0-B4D718AC095F}" srcOrd="1" destOrd="0" presId="urn:microsoft.com/office/officeart/2008/layout/LinedList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56675AF-72C7-4132-9FFF-13C21AD6CD9C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2C06FA-DAEE-4E30-AFCF-4A198F5D35F8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 rtl="0"/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Рассмотрение жалобы по существу: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A906CA4-E721-42C3-A96A-D60E52402D44}" type="parTrans" cxnId="{5508F7F0-ECAE-4877-AD17-F4B116F20241}">
      <dgm:prSet/>
      <dgm:spPr/>
      <dgm:t>
        <a:bodyPr/>
        <a:lstStyle/>
        <a:p>
          <a:endParaRPr lang="ru-RU"/>
        </a:p>
      </dgm:t>
    </dgm:pt>
    <dgm:pt modelId="{24F09C08-47F8-4DFE-8BD1-E9B9F0B60614}" type="sibTrans" cxnId="{5508F7F0-ECAE-4877-AD17-F4B116F20241}">
      <dgm:prSet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5A974D99-E047-41EA-A7DC-F88B2921CA9D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 rtl="0"/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Срок принятия решения по жалобе может быть продлен комиссией антимонопольного </a:t>
          </a:r>
          <a:r>
            <a: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органа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69914B-D839-4E7C-85CD-6994F050D2E8}" type="parTrans" cxnId="{9763723D-51FF-42D7-98E4-3B2F62B91920}">
      <dgm:prSet/>
      <dgm:spPr/>
      <dgm:t>
        <a:bodyPr/>
        <a:lstStyle/>
        <a:p>
          <a:endParaRPr lang="ru-RU"/>
        </a:p>
      </dgm:t>
    </dgm:pt>
    <dgm:pt modelId="{DDAF831C-5114-4B6B-BE16-5137FB4ECB32}" type="sibTrans" cxnId="{9763723D-51FF-42D7-98E4-3B2F62B91920}">
      <dgm:prSet/>
      <dgm:spPr/>
      <dgm:t>
        <a:bodyPr/>
        <a:lstStyle/>
        <a:p>
          <a:endParaRPr lang="ru-RU"/>
        </a:p>
      </dgm:t>
    </dgm:pt>
    <dgm:pt modelId="{5167AED5-4B9F-45F2-BAC1-F322F8B90B07}">
      <dgm:prSet custT="1"/>
      <dgm:spPr/>
      <dgm:t>
        <a:bodyPr/>
        <a:lstStyle/>
        <a:p>
          <a:r>
            <a:rPr lang="ru-RU" sz="1600" b="1" dirty="0" smtClean="0">
              <a:effectLst/>
            </a:rPr>
            <a:t>в течение семи рабочих дней </a:t>
          </a:r>
          <a:br>
            <a:rPr lang="ru-RU" sz="1600" b="1" dirty="0" smtClean="0">
              <a:effectLst/>
            </a:rPr>
          </a:br>
          <a:r>
            <a:rPr lang="ru-RU" sz="1600" b="1" dirty="0" smtClean="0">
              <a:effectLst/>
            </a:rPr>
            <a:t>со дня поступления жалобы </a:t>
          </a:r>
          <a:endParaRPr lang="ru-RU" sz="1600" b="1" dirty="0">
            <a:effectLst/>
          </a:endParaRPr>
        </a:p>
      </dgm:t>
    </dgm:pt>
    <dgm:pt modelId="{5E1730C6-2EB4-4737-B7B7-6D39E089B27D}" type="parTrans" cxnId="{E64A2E14-0AF0-4C89-8BD3-2C0CD34B96A4}">
      <dgm:prSet/>
      <dgm:spPr/>
      <dgm:t>
        <a:bodyPr/>
        <a:lstStyle/>
        <a:p>
          <a:endParaRPr lang="ru-RU"/>
        </a:p>
      </dgm:t>
    </dgm:pt>
    <dgm:pt modelId="{84F483C6-8589-4150-80AA-889EAE1F823B}" type="sibTrans" cxnId="{E64A2E14-0AF0-4C89-8BD3-2C0CD34B96A4}">
      <dgm:prSet/>
      <dgm:spPr/>
      <dgm:t>
        <a:bodyPr/>
        <a:lstStyle/>
        <a:p>
          <a:endParaRPr lang="ru-RU"/>
        </a:p>
      </dgm:t>
    </dgm:pt>
    <dgm:pt modelId="{14456FBD-14D3-458F-9A1B-48AB135DF650}">
      <dgm:prSet custT="1"/>
      <dgm:spPr/>
      <dgm:t>
        <a:bodyPr/>
        <a:lstStyle/>
        <a:p>
          <a:pPr rtl="0"/>
          <a:r>
            <a:rPr lang="ru-RU" sz="1600" b="1" dirty="0" smtClean="0">
              <a:effectLst/>
            </a:rPr>
            <a:t>однократно</a:t>
          </a:r>
          <a:r>
            <a:rPr lang="ru-RU" sz="1600" dirty="0" smtClean="0">
              <a:effectLst/>
            </a:rPr>
            <a:t> </a:t>
          </a:r>
          <a:r>
            <a:rPr lang="ru-RU" sz="1600" b="1" dirty="0" smtClean="0">
              <a:effectLst/>
            </a:rPr>
            <a:t>на семь рабочих дней</a:t>
          </a:r>
          <a:endParaRPr lang="ru-RU" sz="1600" dirty="0">
            <a:effectLst/>
          </a:endParaRPr>
        </a:p>
      </dgm:t>
    </dgm:pt>
    <dgm:pt modelId="{70B7A5A7-9F17-403F-8757-A96A9A2490C2}" type="parTrans" cxnId="{C6AF31F5-4C56-4523-9A92-2E0D1C992589}">
      <dgm:prSet/>
      <dgm:spPr/>
      <dgm:t>
        <a:bodyPr/>
        <a:lstStyle/>
        <a:p>
          <a:endParaRPr lang="ru-RU"/>
        </a:p>
      </dgm:t>
    </dgm:pt>
    <dgm:pt modelId="{5E600B45-BE93-4A2F-B16A-B10176F86E34}" type="sibTrans" cxnId="{C6AF31F5-4C56-4523-9A92-2E0D1C992589}">
      <dgm:prSet/>
      <dgm:spPr/>
      <dgm:t>
        <a:bodyPr/>
        <a:lstStyle/>
        <a:p>
          <a:endParaRPr lang="ru-RU"/>
        </a:p>
      </dgm:t>
    </dgm:pt>
    <dgm:pt modelId="{002BACC9-4883-4A45-AEB0-C6A6D77A5717}" type="pres">
      <dgm:prSet presAssocID="{456675AF-72C7-4132-9FFF-13C21AD6CD9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49CA52-CAAB-4715-B32D-773006ADB632}" type="pres">
      <dgm:prSet presAssocID="{352C06FA-DAEE-4E30-AFCF-4A198F5D35F8}" presName="composite" presStyleCnt="0"/>
      <dgm:spPr/>
    </dgm:pt>
    <dgm:pt modelId="{9C0EEEFC-7F1B-4531-B518-6F32C2C40C18}" type="pres">
      <dgm:prSet presAssocID="{352C06FA-DAEE-4E30-AFCF-4A198F5D35F8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33A433-5CF2-48D9-A587-F7388A094949}" type="pres">
      <dgm:prSet presAssocID="{352C06FA-DAEE-4E30-AFCF-4A198F5D35F8}" presName="parSh" presStyleLbl="node1" presStyleIdx="0" presStyleCnt="2"/>
      <dgm:spPr/>
      <dgm:t>
        <a:bodyPr/>
        <a:lstStyle/>
        <a:p>
          <a:endParaRPr lang="ru-RU"/>
        </a:p>
      </dgm:t>
    </dgm:pt>
    <dgm:pt modelId="{CB76D2C1-BA4D-4570-A2A7-476167BEB599}" type="pres">
      <dgm:prSet presAssocID="{352C06FA-DAEE-4E30-AFCF-4A198F5D35F8}" presName="desTx" presStyleLbl="fgAcc1" presStyleIdx="0" presStyleCnt="2" custScaleX="125816" custScaleY="101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6365B9-E0E4-493D-810B-B804FE24E3D0}" type="pres">
      <dgm:prSet presAssocID="{24F09C08-47F8-4DFE-8BD1-E9B9F0B60614}" presName="sibTrans" presStyleLbl="sibTrans2D1" presStyleIdx="0" presStyleCnt="1"/>
      <dgm:spPr/>
      <dgm:t>
        <a:bodyPr/>
        <a:lstStyle/>
        <a:p>
          <a:endParaRPr lang="ru-RU"/>
        </a:p>
      </dgm:t>
    </dgm:pt>
    <dgm:pt modelId="{23FD2956-7B38-428B-8842-E257CE8A0821}" type="pres">
      <dgm:prSet presAssocID="{24F09C08-47F8-4DFE-8BD1-E9B9F0B60614}" presName="connTx" presStyleLbl="sibTrans2D1" presStyleIdx="0" presStyleCnt="1"/>
      <dgm:spPr/>
      <dgm:t>
        <a:bodyPr/>
        <a:lstStyle/>
        <a:p>
          <a:endParaRPr lang="ru-RU"/>
        </a:p>
      </dgm:t>
    </dgm:pt>
    <dgm:pt modelId="{C53899BE-46BA-46D6-AA9F-0BC69340E66C}" type="pres">
      <dgm:prSet presAssocID="{5A974D99-E047-41EA-A7DC-F88B2921CA9D}" presName="composite" presStyleCnt="0"/>
      <dgm:spPr/>
    </dgm:pt>
    <dgm:pt modelId="{7ADC5109-1B1C-4125-9253-CAA1EB053E5C}" type="pres">
      <dgm:prSet presAssocID="{5A974D99-E047-41EA-A7DC-F88B2921CA9D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4E514-0514-42D6-B0E1-FCCF045A1E4B}" type="pres">
      <dgm:prSet presAssocID="{5A974D99-E047-41EA-A7DC-F88B2921CA9D}" presName="parSh" presStyleLbl="node1" presStyleIdx="1" presStyleCnt="2" custScaleX="131674" custScaleY="129685"/>
      <dgm:spPr/>
      <dgm:t>
        <a:bodyPr/>
        <a:lstStyle/>
        <a:p>
          <a:endParaRPr lang="ru-RU"/>
        </a:p>
      </dgm:t>
    </dgm:pt>
    <dgm:pt modelId="{EC960B30-BBB8-498F-B0F5-D21BC286EEEF}" type="pres">
      <dgm:prSet presAssocID="{5A974D99-E047-41EA-A7DC-F88B2921CA9D}" presName="desTx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08F7F0-ECAE-4877-AD17-F4B116F20241}" srcId="{456675AF-72C7-4132-9FFF-13C21AD6CD9C}" destId="{352C06FA-DAEE-4E30-AFCF-4A198F5D35F8}" srcOrd="0" destOrd="0" parTransId="{DA906CA4-E721-42C3-A96A-D60E52402D44}" sibTransId="{24F09C08-47F8-4DFE-8BD1-E9B9F0B60614}"/>
    <dgm:cxn modelId="{65E11BB8-AEEA-463F-B51A-DFC99B0F9352}" type="presOf" srcId="{24F09C08-47F8-4DFE-8BD1-E9B9F0B60614}" destId="{23FD2956-7B38-428B-8842-E257CE8A0821}" srcOrd="1" destOrd="0" presId="urn:microsoft.com/office/officeart/2005/8/layout/process3"/>
    <dgm:cxn modelId="{9763723D-51FF-42D7-98E4-3B2F62B91920}" srcId="{456675AF-72C7-4132-9FFF-13C21AD6CD9C}" destId="{5A974D99-E047-41EA-A7DC-F88B2921CA9D}" srcOrd="1" destOrd="0" parTransId="{2C69914B-D839-4E7C-85CD-6994F050D2E8}" sibTransId="{DDAF831C-5114-4B6B-BE16-5137FB4ECB32}"/>
    <dgm:cxn modelId="{12CFFF62-0C6F-4788-9954-0C4B392B9CC6}" type="presOf" srcId="{5A974D99-E047-41EA-A7DC-F88B2921CA9D}" destId="{7ADC5109-1B1C-4125-9253-CAA1EB053E5C}" srcOrd="0" destOrd="0" presId="urn:microsoft.com/office/officeart/2005/8/layout/process3"/>
    <dgm:cxn modelId="{C4CBD2F6-D14A-467A-ABA7-12CC619241C5}" type="presOf" srcId="{352C06FA-DAEE-4E30-AFCF-4A198F5D35F8}" destId="{9C0EEEFC-7F1B-4531-B518-6F32C2C40C18}" srcOrd="0" destOrd="0" presId="urn:microsoft.com/office/officeart/2005/8/layout/process3"/>
    <dgm:cxn modelId="{E64A2E14-0AF0-4C89-8BD3-2C0CD34B96A4}" srcId="{352C06FA-DAEE-4E30-AFCF-4A198F5D35F8}" destId="{5167AED5-4B9F-45F2-BAC1-F322F8B90B07}" srcOrd="0" destOrd="0" parTransId="{5E1730C6-2EB4-4737-B7B7-6D39E089B27D}" sibTransId="{84F483C6-8589-4150-80AA-889EAE1F823B}"/>
    <dgm:cxn modelId="{A7027273-5DF4-4850-ACD4-52B84DCD55D5}" type="presOf" srcId="{456675AF-72C7-4132-9FFF-13C21AD6CD9C}" destId="{002BACC9-4883-4A45-AEB0-C6A6D77A5717}" srcOrd="0" destOrd="0" presId="urn:microsoft.com/office/officeart/2005/8/layout/process3"/>
    <dgm:cxn modelId="{956E0B6C-D9F2-49D0-B3F8-5941618EECD6}" type="presOf" srcId="{5167AED5-4B9F-45F2-BAC1-F322F8B90B07}" destId="{CB76D2C1-BA4D-4570-A2A7-476167BEB599}" srcOrd="0" destOrd="0" presId="urn:microsoft.com/office/officeart/2005/8/layout/process3"/>
    <dgm:cxn modelId="{BD1A99E8-756D-42BB-B377-5DED762A7621}" type="presOf" srcId="{5A974D99-E047-41EA-A7DC-F88B2921CA9D}" destId="{DD04E514-0514-42D6-B0E1-FCCF045A1E4B}" srcOrd="1" destOrd="0" presId="urn:microsoft.com/office/officeart/2005/8/layout/process3"/>
    <dgm:cxn modelId="{469710C2-FD0D-4F08-8494-709E68455BB8}" type="presOf" srcId="{24F09C08-47F8-4DFE-8BD1-E9B9F0B60614}" destId="{EE6365B9-E0E4-493D-810B-B804FE24E3D0}" srcOrd="0" destOrd="0" presId="urn:microsoft.com/office/officeart/2005/8/layout/process3"/>
    <dgm:cxn modelId="{76E5CAFC-8C42-459E-83B0-ED7F97D220A6}" type="presOf" srcId="{352C06FA-DAEE-4E30-AFCF-4A198F5D35F8}" destId="{3333A433-5CF2-48D9-A587-F7388A094949}" srcOrd="1" destOrd="0" presId="urn:microsoft.com/office/officeart/2005/8/layout/process3"/>
    <dgm:cxn modelId="{C6AF31F5-4C56-4523-9A92-2E0D1C992589}" srcId="{5A974D99-E047-41EA-A7DC-F88B2921CA9D}" destId="{14456FBD-14D3-458F-9A1B-48AB135DF650}" srcOrd="0" destOrd="0" parTransId="{70B7A5A7-9F17-403F-8757-A96A9A2490C2}" sibTransId="{5E600B45-BE93-4A2F-B16A-B10176F86E34}"/>
    <dgm:cxn modelId="{E283AA73-5FBA-4E7A-8396-1A744B141C32}" type="presOf" srcId="{14456FBD-14D3-458F-9A1B-48AB135DF650}" destId="{EC960B30-BBB8-498F-B0F5-D21BC286EEEF}" srcOrd="0" destOrd="0" presId="urn:microsoft.com/office/officeart/2005/8/layout/process3"/>
    <dgm:cxn modelId="{E45A89F3-CC54-4F9D-AFBF-C1E0761648DD}" type="presParOf" srcId="{002BACC9-4883-4A45-AEB0-C6A6D77A5717}" destId="{0A49CA52-CAAB-4715-B32D-773006ADB632}" srcOrd="0" destOrd="0" presId="urn:microsoft.com/office/officeart/2005/8/layout/process3"/>
    <dgm:cxn modelId="{5E30F5E7-9BA9-42BA-95AA-7005BDACAB14}" type="presParOf" srcId="{0A49CA52-CAAB-4715-B32D-773006ADB632}" destId="{9C0EEEFC-7F1B-4531-B518-6F32C2C40C18}" srcOrd="0" destOrd="0" presId="urn:microsoft.com/office/officeart/2005/8/layout/process3"/>
    <dgm:cxn modelId="{9D5E1E81-7DC0-4EF3-979F-C9A94804DC97}" type="presParOf" srcId="{0A49CA52-CAAB-4715-B32D-773006ADB632}" destId="{3333A433-5CF2-48D9-A587-F7388A094949}" srcOrd="1" destOrd="0" presId="urn:microsoft.com/office/officeart/2005/8/layout/process3"/>
    <dgm:cxn modelId="{BF5EFA44-66F2-49F0-9D2A-71D0D4FAFC8F}" type="presParOf" srcId="{0A49CA52-CAAB-4715-B32D-773006ADB632}" destId="{CB76D2C1-BA4D-4570-A2A7-476167BEB599}" srcOrd="2" destOrd="0" presId="urn:microsoft.com/office/officeart/2005/8/layout/process3"/>
    <dgm:cxn modelId="{B46C3E8B-34CC-4CED-AC2A-DF33EFFA9B40}" type="presParOf" srcId="{002BACC9-4883-4A45-AEB0-C6A6D77A5717}" destId="{EE6365B9-E0E4-493D-810B-B804FE24E3D0}" srcOrd="1" destOrd="0" presId="urn:microsoft.com/office/officeart/2005/8/layout/process3"/>
    <dgm:cxn modelId="{98FD9594-B374-4BA4-8082-B6BA26A5A73C}" type="presParOf" srcId="{EE6365B9-E0E4-493D-810B-B804FE24E3D0}" destId="{23FD2956-7B38-428B-8842-E257CE8A0821}" srcOrd="0" destOrd="0" presId="urn:microsoft.com/office/officeart/2005/8/layout/process3"/>
    <dgm:cxn modelId="{39720C4E-540E-463B-86B0-4D5B50A1E376}" type="presParOf" srcId="{002BACC9-4883-4A45-AEB0-C6A6D77A5717}" destId="{C53899BE-46BA-46D6-AA9F-0BC69340E66C}" srcOrd="2" destOrd="0" presId="urn:microsoft.com/office/officeart/2005/8/layout/process3"/>
    <dgm:cxn modelId="{0C8D5B8D-BCE0-4CF8-8C01-D187FA5B6347}" type="presParOf" srcId="{C53899BE-46BA-46D6-AA9F-0BC69340E66C}" destId="{7ADC5109-1B1C-4125-9253-CAA1EB053E5C}" srcOrd="0" destOrd="0" presId="urn:microsoft.com/office/officeart/2005/8/layout/process3"/>
    <dgm:cxn modelId="{6194A274-34F0-447D-A678-43F85CA48B8F}" type="presParOf" srcId="{C53899BE-46BA-46D6-AA9F-0BC69340E66C}" destId="{DD04E514-0514-42D6-B0E1-FCCF045A1E4B}" srcOrd="1" destOrd="0" presId="urn:microsoft.com/office/officeart/2005/8/layout/process3"/>
    <dgm:cxn modelId="{F104805F-809B-42EC-8CDC-0C24182E8680}" type="presParOf" srcId="{C53899BE-46BA-46D6-AA9F-0BC69340E66C}" destId="{EC960B30-BBB8-498F-B0F5-D21BC286EEE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C5920D9-20AD-4E93-967D-B08B18AF60B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819A9E-A1AA-4B28-A8C3-7D2D716C3675}" type="pres">
      <dgm:prSet presAssocID="{6C5920D9-20AD-4E93-967D-B08B18AF60B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27C1425-D26F-46DE-9B0B-D609F8F0DF76}" type="presOf" srcId="{6C5920D9-20AD-4E93-967D-B08B18AF60BE}" destId="{7D819A9E-A1AA-4B28-A8C3-7D2D716C367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AB3D9F7-965B-49B3-B44E-91EECD3C00C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12B77D-D1B1-426B-9792-A6A717348CF3}" type="pres">
      <dgm:prSet presAssocID="{AAB3D9F7-965B-49B3-B44E-91EECD3C00C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C5009CC-6CA9-4107-B8F2-7B949096325E}" type="presOf" srcId="{AAB3D9F7-965B-49B3-B44E-91EECD3C00C4}" destId="{0412B77D-D1B1-426B-9792-A6A717348CF3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ED94AB3-4666-4BD9-9DC0-2C82FDB0DC0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51D4EDF-04DF-4B1F-8E83-78AF1542E76E}" type="pres">
      <dgm:prSet presAssocID="{BED94AB3-4666-4BD9-9DC0-2C82FDB0DC0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9E201C34-81FC-477B-A245-3385EBB14FB6}" type="presOf" srcId="{BED94AB3-4666-4BD9-9DC0-2C82FDB0DC03}" destId="{851D4EDF-04DF-4B1F-8E83-78AF1542E76E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8D17C16-9949-4060-8754-FCCC4EB8C35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1CFD7E-349D-4E7B-8162-C0EA71ADAAF0}" type="pres">
      <dgm:prSet presAssocID="{A8D17C16-9949-4060-8754-FCCC4EB8C35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C95878A1-4DDC-4025-8A5F-0FC99947AC03}" type="presOf" srcId="{A8D17C16-9949-4060-8754-FCCC4EB8C355}" destId="{521CFD7E-349D-4E7B-8162-C0EA71ADAAF0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25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1FD5F69-F938-474D-97C6-31710872D2D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EB77A5-70BA-4584-B08E-F2B144E093F6}" type="pres">
      <dgm:prSet presAssocID="{F1FD5F69-F938-474D-97C6-31710872D2D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D20504B3-2927-4234-A9B0-2EE63C5D6DCC}" type="presOf" srcId="{F1FD5F69-F938-474D-97C6-31710872D2D2}" destId="{1FEB77A5-70BA-4584-B08E-F2B144E093F6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30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C435214-22AB-42C3-B5E3-BC3FB554F7E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6A8D9A0-7937-443A-B635-3BDD1BA2B323}" type="pres">
      <dgm:prSet presAssocID="{9C435214-22AB-42C3-B5E3-BC3FB554F7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34020DC-9E8D-4229-A5D7-5DAC5D9AD562}" type="presOf" srcId="{9C435214-22AB-42C3-B5E3-BC3FB554F7E3}" destId="{76A8D9A0-7937-443A-B635-3BDD1BA2B32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5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A75F817-142B-4C19-91EF-952E05C42A6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7C1979-0945-4200-888B-E17DD6284AB4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0"/>
          <a:r>
            <a:rPr lang="ru-RU" sz="1400" b="1" dirty="0" smtClean="0"/>
            <a:t>Итого, в </a:t>
          </a:r>
          <a:r>
            <a:rPr lang="en-US" sz="1400" b="1" dirty="0" smtClean="0"/>
            <a:t>I</a:t>
          </a:r>
          <a:r>
            <a:rPr lang="ru-RU" sz="1400" b="1" dirty="0" smtClean="0"/>
            <a:t> полугодии 2016 года было подано </a:t>
          </a:r>
        </a:p>
        <a:p>
          <a:pPr rtl="0"/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19 жалоб</a:t>
          </a:r>
          <a:r>
            <a:rPr lang="ru-RU" sz="1400" b="1" dirty="0" smtClean="0"/>
            <a:t>, из них:</a:t>
          </a:r>
          <a:endParaRPr lang="ru-RU" sz="1400" dirty="0"/>
        </a:p>
      </dgm:t>
    </dgm:pt>
    <dgm:pt modelId="{48B64666-3D55-4197-9A1D-CBCD23A6A432}" type="parTrans" cxnId="{D4E9F9CF-7497-4F65-AE9B-DE959DC7B5A8}">
      <dgm:prSet/>
      <dgm:spPr/>
      <dgm:t>
        <a:bodyPr/>
        <a:lstStyle/>
        <a:p>
          <a:endParaRPr lang="ru-RU"/>
        </a:p>
      </dgm:t>
    </dgm:pt>
    <dgm:pt modelId="{F89CB532-E89C-4258-8E3B-6A8D3660EC4D}" type="sibTrans" cxnId="{D4E9F9CF-7497-4F65-AE9B-DE959DC7B5A8}">
      <dgm:prSet/>
      <dgm:spPr/>
      <dgm:t>
        <a:bodyPr/>
        <a:lstStyle/>
        <a:p>
          <a:endParaRPr lang="ru-RU"/>
        </a:p>
      </dgm:t>
    </dgm:pt>
    <dgm:pt modelId="{1D2C5914-3074-47D5-873D-C687CD3A1CED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  <a:effectLst/>
            </a:rPr>
            <a:t>3</a:t>
          </a:r>
          <a:r>
            <a:rPr lang="ru-RU" sz="1600" b="1" dirty="0" smtClean="0">
              <a:solidFill>
                <a:schemeClr val="tx1"/>
              </a:solidFill>
              <a:effectLst/>
            </a:rPr>
            <a:t> </a:t>
          </a:r>
        </a:p>
        <a:p>
          <a:pPr rtl="0"/>
          <a:r>
            <a:rPr lang="ru-RU" sz="1600" b="1" dirty="0" smtClean="0">
              <a:solidFill>
                <a:schemeClr val="tx1"/>
              </a:solidFill>
              <a:effectLst/>
            </a:rPr>
            <a:t>– отозваны до рассмотрения по существу</a:t>
          </a:r>
          <a:endParaRPr lang="ru-RU" sz="1200" dirty="0">
            <a:solidFill>
              <a:schemeClr val="tx1"/>
            </a:solidFill>
            <a:effectLst/>
          </a:endParaRPr>
        </a:p>
      </dgm:t>
    </dgm:pt>
    <dgm:pt modelId="{1D18777D-5B74-495B-9E87-F0B1E8EF8081}" type="parTrans" cxnId="{9A2C01EE-4375-4E2A-86B8-1E3B117F3327}">
      <dgm:prSet/>
      <dgm:spPr/>
      <dgm:t>
        <a:bodyPr/>
        <a:lstStyle/>
        <a:p>
          <a:endParaRPr lang="ru-RU"/>
        </a:p>
      </dgm:t>
    </dgm:pt>
    <dgm:pt modelId="{2B18E24C-4FFB-4D7D-9229-B0572844075A}" type="sibTrans" cxnId="{9A2C01EE-4375-4E2A-86B8-1E3B117F3327}">
      <dgm:prSet/>
      <dgm:spPr/>
      <dgm:t>
        <a:bodyPr/>
        <a:lstStyle/>
        <a:p>
          <a:endParaRPr lang="ru-RU"/>
        </a:p>
      </dgm:t>
    </dgm:pt>
    <dgm:pt modelId="{2AF26111-1C64-4366-8E42-ABDA56D4B13C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6 </a:t>
          </a:r>
        </a:p>
        <a:p>
          <a:pPr rtl="0"/>
          <a:r>
            <a:rPr lang="ru-RU" sz="1600" b="1" dirty="0" smtClean="0">
              <a:solidFill>
                <a:schemeClr val="tx1"/>
              </a:solidFill>
            </a:rPr>
            <a:t>– признаны обоснованными</a:t>
          </a:r>
          <a:endParaRPr lang="ru-RU" sz="1600" dirty="0">
            <a:solidFill>
              <a:schemeClr val="tx1"/>
            </a:solidFill>
          </a:endParaRPr>
        </a:p>
      </dgm:t>
    </dgm:pt>
    <dgm:pt modelId="{68E7352A-1EC4-4A8E-A401-B2BBC1791E41}" type="parTrans" cxnId="{5C82CB6A-F997-40FB-8C3D-58B410565728}">
      <dgm:prSet/>
      <dgm:spPr/>
      <dgm:t>
        <a:bodyPr/>
        <a:lstStyle/>
        <a:p>
          <a:endParaRPr lang="ru-RU"/>
        </a:p>
      </dgm:t>
    </dgm:pt>
    <dgm:pt modelId="{21C36173-EDE0-426C-898C-8028306DC7F5}" type="sibTrans" cxnId="{5C82CB6A-F997-40FB-8C3D-58B410565728}">
      <dgm:prSet/>
      <dgm:spPr/>
      <dgm:t>
        <a:bodyPr/>
        <a:lstStyle/>
        <a:p>
          <a:endParaRPr lang="ru-RU"/>
        </a:p>
      </dgm:t>
    </dgm:pt>
    <dgm:pt modelId="{B1D0D8DA-67BA-41EC-858D-2A80D2918E41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6 </a:t>
          </a:r>
        </a:p>
        <a:p>
          <a:pPr rtl="0"/>
          <a:r>
            <a:rPr lang="ru-RU" sz="1600" b="1" dirty="0" smtClean="0">
              <a:solidFill>
                <a:schemeClr val="tx1"/>
              </a:solidFill>
            </a:rPr>
            <a:t>– признаны необоснованными</a:t>
          </a:r>
          <a:endParaRPr lang="ru-RU" sz="1200" dirty="0">
            <a:solidFill>
              <a:schemeClr val="tx1"/>
            </a:solidFill>
          </a:endParaRPr>
        </a:p>
      </dgm:t>
    </dgm:pt>
    <dgm:pt modelId="{54C209FA-E85F-4CAC-8A9B-38B796629BDC}" type="parTrans" cxnId="{252784AE-A823-4D92-AC13-E7817CFD5565}">
      <dgm:prSet/>
      <dgm:spPr/>
      <dgm:t>
        <a:bodyPr/>
        <a:lstStyle/>
        <a:p>
          <a:endParaRPr lang="ru-RU"/>
        </a:p>
      </dgm:t>
    </dgm:pt>
    <dgm:pt modelId="{199EF408-FBFA-4754-A04F-3697BB45EDB2}" type="sibTrans" cxnId="{252784AE-A823-4D92-AC13-E7817CFD5565}">
      <dgm:prSet/>
      <dgm:spPr/>
      <dgm:t>
        <a:bodyPr/>
        <a:lstStyle/>
        <a:p>
          <a:endParaRPr lang="ru-RU"/>
        </a:p>
      </dgm:t>
    </dgm:pt>
    <dgm:pt modelId="{F9FBBE9E-D687-493E-8B71-C807DE50C945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4</a:t>
          </a:r>
        </a:p>
        <a:p>
          <a:pPr rtl="0"/>
          <a:r>
            <a:rPr lang="ru-RU" sz="1400" b="1" dirty="0" smtClean="0">
              <a:solidFill>
                <a:schemeClr val="tx1"/>
              </a:solidFill>
            </a:rPr>
            <a:t>– принято решение о рассмотрении жалобы в порядке Главы 9</a:t>
          </a:r>
          <a:endParaRPr lang="ru-RU" sz="1400" dirty="0">
            <a:solidFill>
              <a:schemeClr val="tx1"/>
            </a:solidFill>
          </a:endParaRPr>
        </a:p>
      </dgm:t>
    </dgm:pt>
    <dgm:pt modelId="{A5658B7B-4849-436C-AC0D-B2BD188D8EBA}" type="parTrans" cxnId="{EE6A6B3C-A5A4-48AA-8AA4-714853041323}">
      <dgm:prSet/>
      <dgm:spPr/>
      <dgm:t>
        <a:bodyPr/>
        <a:lstStyle/>
        <a:p>
          <a:endParaRPr lang="ru-RU"/>
        </a:p>
      </dgm:t>
    </dgm:pt>
    <dgm:pt modelId="{C2281ACF-A6D8-422C-80D0-48C1B1211F18}" type="sibTrans" cxnId="{EE6A6B3C-A5A4-48AA-8AA4-714853041323}">
      <dgm:prSet/>
      <dgm:spPr/>
      <dgm:t>
        <a:bodyPr/>
        <a:lstStyle/>
        <a:p>
          <a:endParaRPr lang="ru-RU"/>
        </a:p>
      </dgm:t>
    </dgm:pt>
    <dgm:pt modelId="{74C90540-0AA4-4970-B8F2-CCF37A05E980}" type="pres">
      <dgm:prSet presAssocID="{AA75F817-142B-4C19-91EF-952E05C42A6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F387F9-3469-474F-AE47-AFBBCC8A1AEA}" type="pres">
      <dgm:prSet presAssocID="{227C1979-0945-4200-888B-E17DD6284AB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AC4942-BAE2-4E9A-A1A2-C8414812FDBB}" type="pres">
      <dgm:prSet presAssocID="{F89CB532-E89C-4258-8E3B-6A8D3660EC4D}" presName="sibTrans" presStyleCnt="0"/>
      <dgm:spPr/>
    </dgm:pt>
    <dgm:pt modelId="{34CF0660-55EF-4D36-9C32-A450AB6A2512}" type="pres">
      <dgm:prSet presAssocID="{1D2C5914-3074-47D5-873D-C687CD3A1CE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867404-CD71-4F3A-8086-178C17FFAEBB}" type="pres">
      <dgm:prSet presAssocID="{2B18E24C-4FFB-4D7D-9229-B0572844075A}" presName="sibTrans" presStyleCnt="0"/>
      <dgm:spPr/>
    </dgm:pt>
    <dgm:pt modelId="{EDCA0BBC-45EB-41EF-8F9A-936B0D6C8C47}" type="pres">
      <dgm:prSet presAssocID="{2AF26111-1C64-4366-8E42-ABDA56D4B13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CF1F9-19BC-4FE6-B7E5-990763817ADE}" type="pres">
      <dgm:prSet presAssocID="{21C36173-EDE0-426C-898C-8028306DC7F5}" presName="sibTrans" presStyleCnt="0"/>
      <dgm:spPr/>
    </dgm:pt>
    <dgm:pt modelId="{9BE70181-432B-4F79-A696-427C255D9313}" type="pres">
      <dgm:prSet presAssocID="{B1D0D8DA-67BA-41EC-858D-2A80D2918E4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320DF-7FA5-499C-B4B9-C80DD3FC7FEC}" type="pres">
      <dgm:prSet presAssocID="{199EF408-FBFA-4754-A04F-3697BB45EDB2}" presName="sibTrans" presStyleCnt="0"/>
      <dgm:spPr/>
    </dgm:pt>
    <dgm:pt modelId="{E1FD699C-0421-4A81-8ECE-7CE74C447CF3}" type="pres">
      <dgm:prSet presAssocID="{F9FBBE9E-D687-493E-8B71-C807DE50C945}" presName="node" presStyleLbl="node1" presStyleIdx="4" presStyleCnt="5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6A6B3C-A5A4-48AA-8AA4-714853041323}" srcId="{AA75F817-142B-4C19-91EF-952E05C42A6B}" destId="{F9FBBE9E-D687-493E-8B71-C807DE50C945}" srcOrd="4" destOrd="0" parTransId="{A5658B7B-4849-436C-AC0D-B2BD188D8EBA}" sibTransId="{C2281ACF-A6D8-422C-80D0-48C1B1211F18}"/>
    <dgm:cxn modelId="{5C82CB6A-F997-40FB-8C3D-58B410565728}" srcId="{AA75F817-142B-4C19-91EF-952E05C42A6B}" destId="{2AF26111-1C64-4366-8E42-ABDA56D4B13C}" srcOrd="2" destOrd="0" parTransId="{68E7352A-1EC4-4A8E-A401-B2BBC1791E41}" sibTransId="{21C36173-EDE0-426C-898C-8028306DC7F5}"/>
    <dgm:cxn modelId="{B13C8A24-4A90-4729-B3BB-847E7EF2BFC9}" type="presOf" srcId="{B1D0D8DA-67BA-41EC-858D-2A80D2918E41}" destId="{9BE70181-432B-4F79-A696-427C255D9313}" srcOrd="0" destOrd="0" presId="urn:microsoft.com/office/officeart/2005/8/layout/hList6"/>
    <dgm:cxn modelId="{D4E9F9CF-7497-4F65-AE9B-DE959DC7B5A8}" srcId="{AA75F817-142B-4C19-91EF-952E05C42A6B}" destId="{227C1979-0945-4200-888B-E17DD6284AB4}" srcOrd="0" destOrd="0" parTransId="{48B64666-3D55-4197-9A1D-CBCD23A6A432}" sibTransId="{F89CB532-E89C-4258-8E3B-6A8D3660EC4D}"/>
    <dgm:cxn modelId="{4688338D-E539-47DE-AA97-399AF43E2B23}" type="presOf" srcId="{227C1979-0945-4200-888B-E17DD6284AB4}" destId="{ADF387F9-3469-474F-AE47-AFBBCC8A1AEA}" srcOrd="0" destOrd="0" presId="urn:microsoft.com/office/officeart/2005/8/layout/hList6"/>
    <dgm:cxn modelId="{252784AE-A823-4D92-AC13-E7817CFD5565}" srcId="{AA75F817-142B-4C19-91EF-952E05C42A6B}" destId="{B1D0D8DA-67BA-41EC-858D-2A80D2918E41}" srcOrd="3" destOrd="0" parTransId="{54C209FA-E85F-4CAC-8A9B-38B796629BDC}" sibTransId="{199EF408-FBFA-4754-A04F-3697BB45EDB2}"/>
    <dgm:cxn modelId="{61294C95-7F61-4CD5-88DE-72A13A198863}" type="presOf" srcId="{F9FBBE9E-D687-493E-8B71-C807DE50C945}" destId="{E1FD699C-0421-4A81-8ECE-7CE74C447CF3}" srcOrd="0" destOrd="0" presId="urn:microsoft.com/office/officeart/2005/8/layout/hList6"/>
    <dgm:cxn modelId="{48800946-0DDA-4220-A6DA-19FE2C74E104}" type="presOf" srcId="{2AF26111-1C64-4366-8E42-ABDA56D4B13C}" destId="{EDCA0BBC-45EB-41EF-8F9A-936B0D6C8C47}" srcOrd="0" destOrd="0" presId="urn:microsoft.com/office/officeart/2005/8/layout/hList6"/>
    <dgm:cxn modelId="{9A2C01EE-4375-4E2A-86B8-1E3B117F3327}" srcId="{AA75F817-142B-4C19-91EF-952E05C42A6B}" destId="{1D2C5914-3074-47D5-873D-C687CD3A1CED}" srcOrd="1" destOrd="0" parTransId="{1D18777D-5B74-495B-9E87-F0B1E8EF8081}" sibTransId="{2B18E24C-4FFB-4D7D-9229-B0572844075A}"/>
    <dgm:cxn modelId="{14C89657-3310-4369-8D6B-3D15D95BD284}" type="presOf" srcId="{1D2C5914-3074-47D5-873D-C687CD3A1CED}" destId="{34CF0660-55EF-4D36-9C32-A450AB6A2512}" srcOrd="0" destOrd="0" presId="urn:microsoft.com/office/officeart/2005/8/layout/hList6"/>
    <dgm:cxn modelId="{94AF02E4-FD97-4456-A7E2-6AFD724D7AFD}" type="presOf" srcId="{AA75F817-142B-4C19-91EF-952E05C42A6B}" destId="{74C90540-0AA4-4970-B8F2-CCF37A05E980}" srcOrd="0" destOrd="0" presId="urn:microsoft.com/office/officeart/2005/8/layout/hList6"/>
    <dgm:cxn modelId="{23E1B204-D231-450B-AF96-5A7410C6E4B3}" type="presParOf" srcId="{74C90540-0AA4-4970-B8F2-CCF37A05E980}" destId="{ADF387F9-3469-474F-AE47-AFBBCC8A1AEA}" srcOrd="0" destOrd="0" presId="urn:microsoft.com/office/officeart/2005/8/layout/hList6"/>
    <dgm:cxn modelId="{295DC934-BB26-47BE-8F3C-CE8FCBF43794}" type="presParOf" srcId="{74C90540-0AA4-4970-B8F2-CCF37A05E980}" destId="{27AC4942-BAE2-4E9A-A1A2-C8414812FDBB}" srcOrd="1" destOrd="0" presId="urn:microsoft.com/office/officeart/2005/8/layout/hList6"/>
    <dgm:cxn modelId="{F26DBC9D-74C9-487A-BFFF-8BDEDC5A389D}" type="presParOf" srcId="{74C90540-0AA4-4970-B8F2-CCF37A05E980}" destId="{34CF0660-55EF-4D36-9C32-A450AB6A2512}" srcOrd="2" destOrd="0" presId="urn:microsoft.com/office/officeart/2005/8/layout/hList6"/>
    <dgm:cxn modelId="{D54C4928-66EC-4CB9-AE3D-9F106A47AE31}" type="presParOf" srcId="{74C90540-0AA4-4970-B8F2-CCF37A05E980}" destId="{FA867404-CD71-4F3A-8086-178C17FFAEBB}" srcOrd="3" destOrd="0" presId="urn:microsoft.com/office/officeart/2005/8/layout/hList6"/>
    <dgm:cxn modelId="{AAAD867C-A24D-4165-A1F4-3E86B73CC81A}" type="presParOf" srcId="{74C90540-0AA4-4970-B8F2-CCF37A05E980}" destId="{EDCA0BBC-45EB-41EF-8F9A-936B0D6C8C47}" srcOrd="4" destOrd="0" presId="urn:microsoft.com/office/officeart/2005/8/layout/hList6"/>
    <dgm:cxn modelId="{B092CC7C-D9BA-4792-87C4-E878A6554AA0}" type="presParOf" srcId="{74C90540-0AA4-4970-B8F2-CCF37A05E980}" destId="{7C9CF1F9-19BC-4FE6-B7E5-990763817ADE}" srcOrd="5" destOrd="0" presId="urn:microsoft.com/office/officeart/2005/8/layout/hList6"/>
    <dgm:cxn modelId="{177E01B5-336B-4475-8882-77CD93C31A5C}" type="presParOf" srcId="{74C90540-0AA4-4970-B8F2-CCF37A05E980}" destId="{9BE70181-432B-4F79-A696-427C255D9313}" srcOrd="6" destOrd="0" presId="urn:microsoft.com/office/officeart/2005/8/layout/hList6"/>
    <dgm:cxn modelId="{0DA31326-D29C-444D-895B-793814723363}" type="presParOf" srcId="{74C90540-0AA4-4970-B8F2-CCF37A05E980}" destId="{98E320DF-7FA5-499C-B4B9-C80DD3FC7FEC}" srcOrd="7" destOrd="0" presId="urn:microsoft.com/office/officeart/2005/8/layout/hList6"/>
    <dgm:cxn modelId="{6BD8E1D0-8864-490F-8FFF-D392ACA2F5A9}" type="presParOf" srcId="{74C90540-0AA4-4970-B8F2-CCF37A05E980}" destId="{E1FD699C-0421-4A81-8ECE-7CE74C447CF3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C435214-22AB-42C3-B5E3-BC3FB554F7E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6A8D9A0-7937-443A-B635-3BDD1BA2B323}" type="pres">
      <dgm:prSet presAssocID="{9C435214-22AB-42C3-B5E3-BC3FB554F7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9860BE69-9258-49AC-AC3E-8533A278A1BB}" type="presOf" srcId="{9C435214-22AB-42C3-B5E3-BC3FB554F7E3}" destId="{76A8D9A0-7937-443A-B635-3BDD1BA2B32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5920D9-20AD-4E93-967D-B08B18AF60B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819A9E-A1AA-4B28-A8C3-7D2D716C3675}" type="pres">
      <dgm:prSet presAssocID="{6C5920D9-20AD-4E93-967D-B08B18AF60B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1741233-9C53-465D-BB81-5B584D226171}" type="presOf" srcId="{6C5920D9-20AD-4E93-967D-B08B18AF60BE}" destId="{7D819A9E-A1AA-4B28-A8C3-7D2D716C3675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6BFCAB4-16DE-4C25-9AF8-FD7DA01D3C38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CC115F-B423-42E2-9226-4F581C950A09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rtl="0"/>
          <a:r>
            <a:rPr lang="ru-RU" sz="1600" dirty="0" smtClean="0"/>
            <a:t>в сфере жилищного строительства</a:t>
          </a:r>
          <a:endParaRPr lang="ru-RU" sz="1600" dirty="0"/>
        </a:p>
      </dgm:t>
    </dgm:pt>
    <dgm:pt modelId="{F9F6F1E9-B831-49A3-881C-5F0812790AEC}" type="parTrans" cxnId="{EB2AEAA9-3B03-4064-9B98-16CEA2BB48C2}">
      <dgm:prSet/>
      <dgm:spPr/>
      <dgm:t>
        <a:bodyPr/>
        <a:lstStyle/>
        <a:p>
          <a:endParaRPr lang="ru-RU"/>
        </a:p>
      </dgm:t>
    </dgm:pt>
    <dgm:pt modelId="{E8B9712A-A8D5-4283-B736-60B1C65F0B26}" type="sibTrans" cxnId="{EB2AEAA9-3B03-4064-9B98-16CEA2BB48C2}">
      <dgm:prSet/>
      <dgm:spPr/>
      <dgm:t>
        <a:bodyPr/>
        <a:lstStyle/>
        <a:p>
          <a:endParaRPr lang="ru-RU"/>
        </a:p>
      </dgm:t>
    </dgm:pt>
    <dgm:pt modelId="{B82B01FD-BEAF-4189-958A-D1854139922E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0"/>
          <a:endParaRPr lang="ru-RU" sz="1600" dirty="0" smtClean="0"/>
        </a:p>
        <a:p>
          <a:pPr rtl="0"/>
          <a:endParaRPr lang="ru-RU" sz="1600" dirty="0" smtClean="0"/>
        </a:p>
        <a:p>
          <a:pPr rtl="0"/>
          <a:r>
            <a:rPr lang="ru-RU" sz="1600" dirty="0" smtClean="0"/>
            <a:t>в сфере строительства линейных объектов водоснабжения </a:t>
          </a:r>
          <a:r>
            <a:rPr lang="en-US" sz="1600" dirty="0" smtClean="0"/>
            <a:t/>
          </a:r>
          <a:br>
            <a:rPr lang="en-US" sz="1600" dirty="0" smtClean="0"/>
          </a:br>
          <a:r>
            <a:rPr lang="ru-RU" sz="1600" dirty="0" smtClean="0"/>
            <a:t>и водоотведения</a:t>
          </a:r>
          <a:endParaRPr lang="ru-RU" sz="1600" dirty="0"/>
        </a:p>
      </dgm:t>
    </dgm:pt>
    <dgm:pt modelId="{4CEE057B-8B59-4E82-9484-4AD0AC538456}" type="parTrans" cxnId="{21CF4BCB-97C6-4E10-B62F-D2D4D3A6BD29}">
      <dgm:prSet/>
      <dgm:spPr/>
      <dgm:t>
        <a:bodyPr/>
        <a:lstStyle/>
        <a:p>
          <a:endParaRPr lang="ru-RU"/>
        </a:p>
      </dgm:t>
    </dgm:pt>
    <dgm:pt modelId="{8C0B7DCF-93C7-406D-903B-6901EF12C4E2}" type="sibTrans" cxnId="{21CF4BCB-97C6-4E10-B62F-D2D4D3A6BD29}">
      <dgm:prSet/>
      <dgm:spPr/>
      <dgm:t>
        <a:bodyPr/>
        <a:lstStyle/>
        <a:p>
          <a:endParaRPr lang="ru-RU"/>
        </a:p>
      </dgm:t>
    </dgm:pt>
    <dgm:pt modelId="{4A75481E-C679-49E7-8CF3-65A0F926B7E6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endParaRPr lang="ru-RU" sz="1400" dirty="0" smtClean="0"/>
        </a:p>
        <a:p>
          <a:pPr rtl="0"/>
          <a:endParaRPr lang="ru-RU" sz="1400" dirty="0" smtClean="0"/>
        </a:p>
        <a:p>
          <a:pPr rtl="0"/>
          <a:r>
            <a:rPr lang="ru-RU" sz="1500" dirty="0" smtClean="0"/>
            <a:t>в сфере строительства объектов водоснабжения и водоотведения, за исключением линейных объектов</a:t>
          </a:r>
          <a:endParaRPr lang="ru-RU" sz="1500" dirty="0"/>
        </a:p>
      </dgm:t>
    </dgm:pt>
    <dgm:pt modelId="{35C0ADB0-D001-494E-90A0-0A0B87EFF0F1}" type="parTrans" cxnId="{EB286F9F-913D-4EF8-8FE7-1E2A7DCC90AC}">
      <dgm:prSet/>
      <dgm:spPr/>
      <dgm:t>
        <a:bodyPr/>
        <a:lstStyle/>
        <a:p>
          <a:endParaRPr lang="ru-RU"/>
        </a:p>
      </dgm:t>
    </dgm:pt>
    <dgm:pt modelId="{98CA258C-C952-40CE-A194-B95488D7A340}" type="sibTrans" cxnId="{EB286F9F-913D-4EF8-8FE7-1E2A7DCC90AC}">
      <dgm:prSet/>
      <dgm:spPr/>
      <dgm:t>
        <a:bodyPr/>
        <a:lstStyle/>
        <a:p>
          <a:endParaRPr lang="ru-RU"/>
        </a:p>
      </dgm:t>
    </dgm:pt>
    <dgm:pt modelId="{73B3DCC6-4A8A-4145-A0AC-5DAA0E4CE30D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rtl="0"/>
          <a:endParaRPr lang="ru-RU" sz="1600" dirty="0" smtClean="0"/>
        </a:p>
        <a:p>
          <a:pPr rtl="0"/>
          <a:r>
            <a:rPr lang="ru-RU" sz="1600" dirty="0" smtClean="0"/>
            <a:t>при строительстве отдельных видов объектов нежилого назначения</a:t>
          </a:r>
          <a:endParaRPr lang="ru-RU" sz="1600" dirty="0"/>
        </a:p>
      </dgm:t>
    </dgm:pt>
    <dgm:pt modelId="{B04E74A5-5ED9-48A9-9D74-4A7EC0BF4F3F}" type="parTrans" cxnId="{CBD4CBD7-F6E0-4585-A3AD-AFCCD57E369A}">
      <dgm:prSet/>
      <dgm:spPr/>
      <dgm:t>
        <a:bodyPr/>
        <a:lstStyle/>
        <a:p>
          <a:endParaRPr lang="ru-RU"/>
        </a:p>
      </dgm:t>
    </dgm:pt>
    <dgm:pt modelId="{A8B152E6-3312-4EEE-97E9-DF65D67AA05F}" type="sibTrans" cxnId="{CBD4CBD7-F6E0-4585-A3AD-AFCCD57E369A}">
      <dgm:prSet/>
      <dgm:spPr/>
      <dgm:t>
        <a:bodyPr/>
        <a:lstStyle/>
        <a:p>
          <a:endParaRPr lang="ru-RU"/>
        </a:p>
      </dgm:t>
    </dgm:pt>
    <dgm:pt modelId="{CF7C81DC-D146-41F3-BEED-13013B6941D3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pPr rtl="0"/>
          <a:r>
            <a:rPr lang="ru-RU" dirty="0" smtClean="0"/>
            <a:t>при строительстве сетей теплоснабжения</a:t>
          </a:r>
          <a:endParaRPr lang="ru-RU" dirty="0"/>
        </a:p>
      </dgm:t>
    </dgm:pt>
    <dgm:pt modelId="{D3DC8A4F-080B-44A1-ABAA-0654AA5283E3}" type="parTrans" cxnId="{2A779D90-C1C0-412A-84CF-DA7235CB3C6B}">
      <dgm:prSet/>
      <dgm:spPr/>
      <dgm:t>
        <a:bodyPr/>
        <a:lstStyle/>
        <a:p>
          <a:endParaRPr lang="ru-RU"/>
        </a:p>
      </dgm:t>
    </dgm:pt>
    <dgm:pt modelId="{CF47EE14-9D3D-4983-87EC-8B9E3854222D}" type="sibTrans" cxnId="{2A779D90-C1C0-412A-84CF-DA7235CB3C6B}">
      <dgm:prSet/>
      <dgm:spPr/>
      <dgm:t>
        <a:bodyPr/>
        <a:lstStyle/>
        <a:p>
          <a:endParaRPr lang="ru-RU"/>
        </a:p>
      </dgm:t>
    </dgm:pt>
    <dgm:pt modelId="{7073B81A-7721-4A48-ABD7-954678ECD049}" type="pres">
      <dgm:prSet presAssocID="{36BFCAB4-16DE-4C25-9AF8-FD7DA01D3C3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F06F80-492B-45FE-8E00-B41EC700311F}" type="pres">
      <dgm:prSet presAssocID="{36BFCAB4-16DE-4C25-9AF8-FD7DA01D3C38}" presName="fgShape" presStyleLbl="fgShp" presStyleIdx="0" presStyleCnt="1" custScaleY="8300" custLinFactNeighborX="19" custLinFactNeighborY="61340"/>
      <dgm:spPr/>
    </dgm:pt>
    <dgm:pt modelId="{5A10EE15-985B-484D-8F97-30282A64C343}" type="pres">
      <dgm:prSet presAssocID="{36BFCAB4-16DE-4C25-9AF8-FD7DA01D3C38}" presName="linComp" presStyleCnt="0"/>
      <dgm:spPr/>
    </dgm:pt>
    <dgm:pt modelId="{47F0F311-FDB0-4BE7-A87B-FECB829E78DB}" type="pres">
      <dgm:prSet presAssocID="{18CC115F-B423-42E2-9226-4F581C950A09}" presName="compNode" presStyleCnt="0"/>
      <dgm:spPr/>
    </dgm:pt>
    <dgm:pt modelId="{4533DFBC-CCF7-423B-9267-7D38D1A5A042}" type="pres">
      <dgm:prSet presAssocID="{18CC115F-B423-42E2-9226-4F581C950A09}" presName="bkgdShape" presStyleLbl="node1" presStyleIdx="0" presStyleCnt="5"/>
      <dgm:spPr/>
      <dgm:t>
        <a:bodyPr/>
        <a:lstStyle/>
        <a:p>
          <a:endParaRPr lang="ru-RU"/>
        </a:p>
      </dgm:t>
    </dgm:pt>
    <dgm:pt modelId="{5445268F-9655-42EC-8DAB-AAEE0FF89BE1}" type="pres">
      <dgm:prSet presAssocID="{18CC115F-B423-42E2-9226-4F581C950A09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A11954-CBBF-4DAE-B75A-A12D51D49E0C}" type="pres">
      <dgm:prSet presAssocID="{18CC115F-B423-42E2-9226-4F581C950A09}" presName="invisiNode" presStyleLbl="node1" presStyleIdx="0" presStyleCnt="5"/>
      <dgm:spPr/>
    </dgm:pt>
    <dgm:pt modelId="{CDA3E42D-984A-484F-B6B5-F3BF5A204077}" type="pres">
      <dgm:prSet presAssocID="{18CC115F-B423-42E2-9226-4F581C950A09}" presName="imagNode" presStyleLbl="fgImgPlace1" presStyleIdx="0" presStyleCnt="5"/>
      <dgm:spPr>
        <a:prstGeom prst="foldedCorner">
          <a:avLst/>
        </a:prstGeom>
        <a:solidFill>
          <a:schemeClr val="bg1"/>
        </a:solidFill>
      </dgm:spPr>
    </dgm:pt>
    <dgm:pt modelId="{5383B754-F140-4915-9B16-111F7226146C}" type="pres">
      <dgm:prSet presAssocID="{E8B9712A-A8D5-4283-B736-60B1C65F0B2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54E317E-C702-4497-BD51-4B7210A8639A}" type="pres">
      <dgm:prSet presAssocID="{B82B01FD-BEAF-4189-958A-D1854139922E}" presName="compNode" presStyleCnt="0"/>
      <dgm:spPr/>
    </dgm:pt>
    <dgm:pt modelId="{5EB91D4E-A441-45C0-B860-04629E13413E}" type="pres">
      <dgm:prSet presAssocID="{B82B01FD-BEAF-4189-958A-D1854139922E}" presName="bkgdShape" presStyleLbl="node1" presStyleIdx="1" presStyleCnt="5"/>
      <dgm:spPr/>
      <dgm:t>
        <a:bodyPr/>
        <a:lstStyle/>
        <a:p>
          <a:endParaRPr lang="ru-RU"/>
        </a:p>
      </dgm:t>
    </dgm:pt>
    <dgm:pt modelId="{38AC8241-E58C-4E7E-9CA4-04534D541AB4}" type="pres">
      <dgm:prSet presAssocID="{B82B01FD-BEAF-4189-958A-D1854139922E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1C90C-C836-424C-B9DA-52BFB6256D4F}" type="pres">
      <dgm:prSet presAssocID="{B82B01FD-BEAF-4189-958A-D1854139922E}" presName="invisiNode" presStyleLbl="node1" presStyleIdx="1" presStyleCnt="5"/>
      <dgm:spPr/>
    </dgm:pt>
    <dgm:pt modelId="{373E68F0-CA40-4DF3-A805-9970FE2F4C84}" type="pres">
      <dgm:prSet presAssocID="{B82B01FD-BEAF-4189-958A-D1854139922E}" presName="imagNode" presStyleLbl="fgImgPlace1" presStyleIdx="1" presStyleCnt="5"/>
      <dgm:spPr>
        <a:prstGeom prst="foldedCorner">
          <a:avLst/>
        </a:prstGeom>
        <a:solidFill>
          <a:schemeClr val="bg1"/>
        </a:solidFill>
      </dgm:spPr>
    </dgm:pt>
    <dgm:pt modelId="{02365D57-3EF9-4D3E-B37D-5CFC5CA2F21A}" type="pres">
      <dgm:prSet presAssocID="{8C0B7DCF-93C7-406D-903B-6901EF12C4E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084A74A-E433-4C9D-94F3-E500F5B38324}" type="pres">
      <dgm:prSet presAssocID="{4A75481E-C679-49E7-8CF3-65A0F926B7E6}" presName="compNode" presStyleCnt="0"/>
      <dgm:spPr/>
    </dgm:pt>
    <dgm:pt modelId="{5263FEA9-2205-43BE-9991-995080BF6672}" type="pres">
      <dgm:prSet presAssocID="{4A75481E-C679-49E7-8CF3-65A0F926B7E6}" presName="bkgdShape" presStyleLbl="node1" presStyleIdx="2" presStyleCnt="5"/>
      <dgm:spPr/>
      <dgm:t>
        <a:bodyPr/>
        <a:lstStyle/>
        <a:p>
          <a:endParaRPr lang="ru-RU"/>
        </a:p>
      </dgm:t>
    </dgm:pt>
    <dgm:pt modelId="{61CF9393-2C99-4397-8B93-B95646B8A774}" type="pres">
      <dgm:prSet presAssocID="{4A75481E-C679-49E7-8CF3-65A0F926B7E6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CB2EBF-D469-45D2-9731-E8367F3A7EBB}" type="pres">
      <dgm:prSet presAssocID="{4A75481E-C679-49E7-8CF3-65A0F926B7E6}" presName="invisiNode" presStyleLbl="node1" presStyleIdx="2" presStyleCnt="5"/>
      <dgm:spPr/>
    </dgm:pt>
    <dgm:pt modelId="{11AB020D-36AB-4680-808D-A7BE431A592C}" type="pres">
      <dgm:prSet presAssocID="{4A75481E-C679-49E7-8CF3-65A0F926B7E6}" presName="imagNode" presStyleLbl="fgImgPlace1" presStyleIdx="2" presStyleCnt="5"/>
      <dgm:spPr>
        <a:prstGeom prst="foldedCorner">
          <a:avLst/>
        </a:prstGeom>
        <a:solidFill>
          <a:schemeClr val="bg1"/>
        </a:solidFill>
      </dgm:spPr>
    </dgm:pt>
    <dgm:pt modelId="{A305031E-3638-470F-8326-30FCF85C3313}" type="pres">
      <dgm:prSet presAssocID="{98CA258C-C952-40CE-A194-B95488D7A34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0EFD3C1-B714-4C05-B7E2-A9B8682493F4}" type="pres">
      <dgm:prSet presAssocID="{73B3DCC6-4A8A-4145-A0AC-5DAA0E4CE30D}" presName="compNode" presStyleCnt="0"/>
      <dgm:spPr/>
    </dgm:pt>
    <dgm:pt modelId="{0FE6929E-525C-4490-BF5F-630A70A05F02}" type="pres">
      <dgm:prSet presAssocID="{73B3DCC6-4A8A-4145-A0AC-5DAA0E4CE30D}" presName="bkgdShape" presStyleLbl="node1" presStyleIdx="3" presStyleCnt="5"/>
      <dgm:spPr/>
      <dgm:t>
        <a:bodyPr/>
        <a:lstStyle/>
        <a:p>
          <a:endParaRPr lang="ru-RU"/>
        </a:p>
      </dgm:t>
    </dgm:pt>
    <dgm:pt modelId="{54082C9A-522E-4949-97D8-501281EB5A0C}" type="pres">
      <dgm:prSet presAssocID="{73B3DCC6-4A8A-4145-A0AC-5DAA0E4CE30D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925DEC-FFB5-4264-A769-D1038DE7B099}" type="pres">
      <dgm:prSet presAssocID="{73B3DCC6-4A8A-4145-A0AC-5DAA0E4CE30D}" presName="invisiNode" presStyleLbl="node1" presStyleIdx="3" presStyleCnt="5"/>
      <dgm:spPr/>
    </dgm:pt>
    <dgm:pt modelId="{37476BB9-5579-4290-A78F-1B22BBD54A99}" type="pres">
      <dgm:prSet presAssocID="{73B3DCC6-4A8A-4145-A0AC-5DAA0E4CE30D}" presName="imagNode" presStyleLbl="fgImgPlace1" presStyleIdx="3" presStyleCnt="5"/>
      <dgm:spPr>
        <a:prstGeom prst="foldedCorner">
          <a:avLst/>
        </a:prstGeom>
        <a:solidFill>
          <a:schemeClr val="bg1"/>
        </a:solidFill>
      </dgm:spPr>
    </dgm:pt>
    <dgm:pt modelId="{3E05949D-9CD8-4FB5-AFAE-3D5889F10002}" type="pres">
      <dgm:prSet presAssocID="{A8B152E6-3312-4EEE-97E9-DF65D67AA05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ADC72540-5E3E-48E3-BD07-20D0B69E5160}" type="pres">
      <dgm:prSet presAssocID="{CF7C81DC-D146-41F3-BEED-13013B6941D3}" presName="compNode" presStyleCnt="0"/>
      <dgm:spPr/>
    </dgm:pt>
    <dgm:pt modelId="{F9C20F75-621E-4159-B9B1-5DABF89B1C3D}" type="pres">
      <dgm:prSet presAssocID="{CF7C81DC-D146-41F3-BEED-13013B6941D3}" presName="bkgdShape" presStyleLbl="node1" presStyleIdx="4" presStyleCnt="5"/>
      <dgm:spPr/>
      <dgm:t>
        <a:bodyPr/>
        <a:lstStyle/>
        <a:p>
          <a:endParaRPr lang="ru-RU"/>
        </a:p>
      </dgm:t>
    </dgm:pt>
    <dgm:pt modelId="{5163B315-BE68-4F24-8E2E-E96C25058225}" type="pres">
      <dgm:prSet presAssocID="{CF7C81DC-D146-41F3-BEED-13013B6941D3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F73353-75E7-4D4F-AA4F-8A1FC943F1AD}" type="pres">
      <dgm:prSet presAssocID="{CF7C81DC-D146-41F3-BEED-13013B6941D3}" presName="invisiNode" presStyleLbl="node1" presStyleIdx="4" presStyleCnt="5"/>
      <dgm:spPr/>
    </dgm:pt>
    <dgm:pt modelId="{EB478022-0A88-4694-A2D3-D405BE6F5452}" type="pres">
      <dgm:prSet presAssocID="{CF7C81DC-D146-41F3-BEED-13013B6941D3}" presName="imagNode" presStyleLbl="fgImgPlace1" presStyleIdx="4" presStyleCnt="5"/>
      <dgm:spPr>
        <a:prstGeom prst="foldedCorner">
          <a:avLst/>
        </a:prstGeom>
        <a:solidFill>
          <a:schemeClr val="bg1"/>
        </a:solidFill>
      </dgm:spPr>
    </dgm:pt>
  </dgm:ptLst>
  <dgm:cxnLst>
    <dgm:cxn modelId="{4C8AE5F6-E04F-4FAC-812C-7B6141538A1F}" type="presOf" srcId="{E8B9712A-A8D5-4283-B736-60B1C65F0B26}" destId="{5383B754-F140-4915-9B16-111F7226146C}" srcOrd="0" destOrd="0" presId="urn:microsoft.com/office/officeart/2005/8/layout/hList7"/>
    <dgm:cxn modelId="{EB286F9F-913D-4EF8-8FE7-1E2A7DCC90AC}" srcId="{36BFCAB4-16DE-4C25-9AF8-FD7DA01D3C38}" destId="{4A75481E-C679-49E7-8CF3-65A0F926B7E6}" srcOrd="2" destOrd="0" parTransId="{35C0ADB0-D001-494E-90A0-0A0B87EFF0F1}" sibTransId="{98CA258C-C952-40CE-A194-B95488D7A340}"/>
    <dgm:cxn modelId="{6C5145C6-572B-42B5-884C-952E34A56CAC}" type="presOf" srcId="{4A75481E-C679-49E7-8CF3-65A0F926B7E6}" destId="{61CF9393-2C99-4397-8B93-B95646B8A774}" srcOrd="1" destOrd="0" presId="urn:microsoft.com/office/officeart/2005/8/layout/hList7"/>
    <dgm:cxn modelId="{1B92552F-7518-48E8-B494-B0BCEBAE6A0C}" type="presOf" srcId="{A8B152E6-3312-4EEE-97E9-DF65D67AA05F}" destId="{3E05949D-9CD8-4FB5-AFAE-3D5889F10002}" srcOrd="0" destOrd="0" presId="urn:microsoft.com/office/officeart/2005/8/layout/hList7"/>
    <dgm:cxn modelId="{356D0F1F-A966-4B01-8853-48C4DCCDD3CC}" type="presOf" srcId="{B82B01FD-BEAF-4189-958A-D1854139922E}" destId="{38AC8241-E58C-4E7E-9CA4-04534D541AB4}" srcOrd="1" destOrd="0" presId="urn:microsoft.com/office/officeart/2005/8/layout/hList7"/>
    <dgm:cxn modelId="{E787F2F7-B9AE-4326-962D-26BD209A7814}" type="presOf" srcId="{CF7C81DC-D146-41F3-BEED-13013B6941D3}" destId="{5163B315-BE68-4F24-8E2E-E96C25058225}" srcOrd="1" destOrd="0" presId="urn:microsoft.com/office/officeart/2005/8/layout/hList7"/>
    <dgm:cxn modelId="{2A779D90-C1C0-412A-84CF-DA7235CB3C6B}" srcId="{36BFCAB4-16DE-4C25-9AF8-FD7DA01D3C38}" destId="{CF7C81DC-D146-41F3-BEED-13013B6941D3}" srcOrd="4" destOrd="0" parTransId="{D3DC8A4F-080B-44A1-ABAA-0654AA5283E3}" sibTransId="{CF47EE14-9D3D-4983-87EC-8B9E3854222D}"/>
    <dgm:cxn modelId="{549B29F6-B7CA-4B57-8CC4-90EBA12ED54B}" type="presOf" srcId="{18CC115F-B423-42E2-9226-4F581C950A09}" destId="{4533DFBC-CCF7-423B-9267-7D38D1A5A042}" srcOrd="0" destOrd="0" presId="urn:microsoft.com/office/officeart/2005/8/layout/hList7"/>
    <dgm:cxn modelId="{73BE9E3A-D05E-4A80-AD65-E0BC16D760F6}" type="presOf" srcId="{4A75481E-C679-49E7-8CF3-65A0F926B7E6}" destId="{5263FEA9-2205-43BE-9991-995080BF6672}" srcOrd="0" destOrd="0" presId="urn:microsoft.com/office/officeart/2005/8/layout/hList7"/>
    <dgm:cxn modelId="{ACB8A93C-A2AC-46F4-9434-D3A75E76B6E1}" type="presOf" srcId="{18CC115F-B423-42E2-9226-4F581C950A09}" destId="{5445268F-9655-42EC-8DAB-AAEE0FF89BE1}" srcOrd="1" destOrd="0" presId="urn:microsoft.com/office/officeart/2005/8/layout/hList7"/>
    <dgm:cxn modelId="{349CF507-B3B8-4B81-AB7E-E89604DBDE85}" type="presOf" srcId="{98CA258C-C952-40CE-A194-B95488D7A340}" destId="{A305031E-3638-470F-8326-30FCF85C3313}" srcOrd="0" destOrd="0" presId="urn:microsoft.com/office/officeart/2005/8/layout/hList7"/>
    <dgm:cxn modelId="{417E786D-B7DD-47BC-AB23-18A7A646867F}" type="presOf" srcId="{CF7C81DC-D146-41F3-BEED-13013B6941D3}" destId="{F9C20F75-621E-4159-B9B1-5DABF89B1C3D}" srcOrd="0" destOrd="0" presId="urn:microsoft.com/office/officeart/2005/8/layout/hList7"/>
    <dgm:cxn modelId="{9FCEDD9E-4364-42A1-A8C4-E2248B5FB78F}" type="presOf" srcId="{73B3DCC6-4A8A-4145-A0AC-5DAA0E4CE30D}" destId="{0FE6929E-525C-4490-BF5F-630A70A05F02}" srcOrd="0" destOrd="0" presId="urn:microsoft.com/office/officeart/2005/8/layout/hList7"/>
    <dgm:cxn modelId="{6346EE37-8951-45BE-9132-5503203241B1}" type="presOf" srcId="{8C0B7DCF-93C7-406D-903B-6901EF12C4E2}" destId="{02365D57-3EF9-4D3E-B37D-5CFC5CA2F21A}" srcOrd="0" destOrd="0" presId="urn:microsoft.com/office/officeart/2005/8/layout/hList7"/>
    <dgm:cxn modelId="{8FCD0559-83F4-4E48-B9C7-4F45E5D8CCAA}" type="presOf" srcId="{36BFCAB4-16DE-4C25-9AF8-FD7DA01D3C38}" destId="{7073B81A-7721-4A48-ABD7-954678ECD049}" srcOrd="0" destOrd="0" presId="urn:microsoft.com/office/officeart/2005/8/layout/hList7"/>
    <dgm:cxn modelId="{CBD4CBD7-F6E0-4585-A3AD-AFCCD57E369A}" srcId="{36BFCAB4-16DE-4C25-9AF8-FD7DA01D3C38}" destId="{73B3DCC6-4A8A-4145-A0AC-5DAA0E4CE30D}" srcOrd="3" destOrd="0" parTransId="{B04E74A5-5ED9-48A9-9D74-4A7EC0BF4F3F}" sibTransId="{A8B152E6-3312-4EEE-97E9-DF65D67AA05F}"/>
    <dgm:cxn modelId="{C4F9736B-CA02-4531-8F21-9821CFE02466}" type="presOf" srcId="{B82B01FD-BEAF-4189-958A-D1854139922E}" destId="{5EB91D4E-A441-45C0-B860-04629E13413E}" srcOrd="0" destOrd="0" presId="urn:microsoft.com/office/officeart/2005/8/layout/hList7"/>
    <dgm:cxn modelId="{EB2AEAA9-3B03-4064-9B98-16CEA2BB48C2}" srcId="{36BFCAB4-16DE-4C25-9AF8-FD7DA01D3C38}" destId="{18CC115F-B423-42E2-9226-4F581C950A09}" srcOrd="0" destOrd="0" parTransId="{F9F6F1E9-B831-49A3-881C-5F0812790AEC}" sibTransId="{E8B9712A-A8D5-4283-B736-60B1C65F0B26}"/>
    <dgm:cxn modelId="{21CF4BCB-97C6-4E10-B62F-D2D4D3A6BD29}" srcId="{36BFCAB4-16DE-4C25-9AF8-FD7DA01D3C38}" destId="{B82B01FD-BEAF-4189-958A-D1854139922E}" srcOrd="1" destOrd="0" parTransId="{4CEE057B-8B59-4E82-9484-4AD0AC538456}" sibTransId="{8C0B7DCF-93C7-406D-903B-6901EF12C4E2}"/>
    <dgm:cxn modelId="{C75045A0-BD5C-49C4-86FD-136F51ED069C}" type="presOf" srcId="{73B3DCC6-4A8A-4145-A0AC-5DAA0E4CE30D}" destId="{54082C9A-522E-4949-97D8-501281EB5A0C}" srcOrd="1" destOrd="0" presId="urn:microsoft.com/office/officeart/2005/8/layout/hList7"/>
    <dgm:cxn modelId="{CD53E261-B63E-4AEF-8E9A-10D49278B4B0}" type="presParOf" srcId="{7073B81A-7721-4A48-ABD7-954678ECD049}" destId="{DFF06F80-492B-45FE-8E00-B41EC700311F}" srcOrd="0" destOrd="0" presId="urn:microsoft.com/office/officeart/2005/8/layout/hList7"/>
    <dgm:cxn modelId="{DEA96236-377B-4EB6-AA4A-981E562FE7D0}" type="presParOf" srcId="{7073B81A-7721-4A48-ABD7-954678ECD049}" destId="{5A10EE15-985B-484D-8F97-30282A64C343}" srcOrd="1" destOrd="0" presId="urn:microsoft.com/office/officeart/2005/8/layout/hList7"/>
    <dgm:cxn modelId="{8722B723-DC55-439B-8979-B204E9ADF4C8}" type="presParOf" srcId="{5A10EE15-985B-484D-8F97-30282A64C343}" destId="{47F0F311-FDB0-4BE7-A87B-FECB829E78DB}" srcOrd="0" destOrd="0" presId="urn:microsoft.com/office/officeart/2005/8/layout/hList7"/>
    <dgm:cxn modelId="{FEF35D8F-E2FC-4C14-8C00-200DBAB89B09}" type="presParOf" srcId="{47F0F311-FDB0-4BE7-A87B-FECB829E78DB}" destId="{4533DFBC-CCF7-423B-9267-7D38D1A5A042}" srcOrd="0" destOrd="0" presId="urn:microsoft.com/office/officeart/2005/8/layout/hList7"/>
    <dgm:cxn modelId="{6F7AE02E-08C9-4AB4-B534-D9290946A54E}" type="presParOf" srcId="{47F0F311-FDB0-4BE7-A87B-FECB829E78DB}" destId="{5445268F-9655-42EC-8DAB-AAEE0FF89BE1}" srcOrd="1" destOrd="0" presId="urn:microsoft.com/office/officeart/2005/8/layout/hList7"/>
    <dgm:cxn modelId="{50676717-279D-4E26-A077-53CBCC5BA492}" type="presParOf" srcId="{47F0F311-FDB0-4BE7-A87B-FECB829E78DB}" destId="{FFA11954-CBBF-4DAE-B75A-A12D51D49E0C}" srcOrd="2" destOrd="0" presId="urn:microsoft.com/office/officeart/2005/8/layout/hList7"/>
    <dgm:cxn modelId="{CF04BE14-81A8-496D-ADD6-EFEE267CDF90}" type="presParOf" srcId="{47F0F311-FDB0-4BE7-A87B-FECB829E78DB}" destId="{CDA3E42D-984A-484F-B6B5-F3BF5A204077}" srcOrd="3" destOrd="0" presId="urn:microsoft.com/office/officeart/2005/8/layout/hList7"/>
    <dgm:cxn modelId="{F779FDDA-928D-499B-8B61-96F008CC1534}" type="presParOf" srcId="{5A10EE15-985B-484D-8F97-30282A64C343}" destId="{5383B754-F140-4915-9B16-111F7226146C}" srcOrd="1" destOrd="0" presId="urn:microsoft.com/office/officeart/2005/8/layout/hList7"/>
    <dgm:cxn modelId="{A9AE2DCA-861F-49A2-B191-1DA7E603F84A}" type="presParOf" srcId="{5A10EE15-985B-484D-8F97-30282A64C343}" destId="{754E317E-C702-4497-BD51-4B7210A8639A}" srcOrd="2" destOrd="0" presId="urn:microsoft.com/office/officeart/2005/8/layout/hList7"/>
    <dgm:cxn modelId="{64B4B6E2-A111-488C-99B8-1E40F993BBEE}" type="presParOf" srcId="{754E317E-C702-4497-BD51-4B7210A8639A}" destId="{5EB91D4E-A441-45C0-B860-04629E13413E}" srcOrd="0" destOrd="0" presId="urn:microsoft.com/office/officeart/2005/8/layout/hList7"/>
    <dgm:cxn modelId="{C29BA400-BB24-43C6-904A-9658A92D08DF}" type="presParOf" srcId="{754E317E-C702-4497-BD51-4B7210A8639A}" destId="{38AC8241-E58C-4E7E-9CA4-04534D541AB4}" srcOrd="1" destOrd="0" presId="urn:microsoft.com/office/officeart/2005/8/layout/hList7"/>
    <dgm:cxn modelId="{73A5AF51-3537-4A8C-BB5C-2488937C227F}" type="presParOf" srcId="{754E317E-C702-4497-BD51-4B7210A8639A}" destId="{92A1C90C-C836-424C-B9DA-52BFB6256D4F}" srcOrd="2" destOrd="0" presId="urn:microsoft.com/office/officeart/2005/8/layout/hList7"/>
    <dgm:cxn modelId="{FB019769-E3D6-407A-A668-887263B14BBF}" type="presParOf" srcId="{754E317E-C702-4497-BD51-4B7210A8639A}" destId="{373E68F0-CA40-4DF3-A805-9970FE2F4C84}" srcOrd="3" destOrd="0" presId="urn:microsoft.com/office/officeart/2005/8/layout/hList7"/>
    <dgm:cxn modelId="{4C6C4958-B237-47D6-8A2E-F9BAEDA61D43}" type="presParOf" srcId="{5A10EE15-985B-484D-8F97-30282A64C343}" destId="{02365D57-3EF9-4D3E-B37D-5CFC5CA2F21A}" srcOrd="3" destOrd="0" presId="urn:microsoft.com/office/officeart/2005/8/layout/hList7"/>
    <dgm:cxn modelId="{F48F9F6F-6DEE-4460-A17A-A5C38E629DE8}" type="presParOf" srcId="{5A10EE15-985B-484D-8F97-30282A64C343}" destId="{5084A74A-E433-4C9D-94F3-E500F5B38324}" srcOrd="4" destOrd="0" presId="urn:microsoft.com/office/officeart/2005/8/layout/hList7"/>
    <dgm:cxn modelId="{68A94D11-F5EA-4A60-AD0C-6DAC9D81606F}" type="presParOf" srcId="{5084A74A-E433-4C9D-94F3-E500F5B38324}" destId="{5263FEA9-2205-43BE-9991-995080BF6672}" srcOrd="0" destOrd="0" presId="urn:microsoft.com/office/officeart/2005/8/layout/hList7"/>
    <dgm:cxn modelId="{72AAA413-B0D3-4DE6-8F08-F6D89CC1D8BF}" type="presParOf" srcId="{5084A74A-E433-4C9D-94F3-E500F5B38324}" destId="{61CF9393-2C99-4397-8B93-B95646B8A774}" srcOrd="1" destOrd="0" presId="urn:microsoft.com/office/officeart/2005/8/layout/hList7"/>
    <dgm:cxn modelId="{FA1A8F38-2C5B-47CE-BC78-D4D635C61595}" type="presParOf" srcId="{5084A74A-E433-4C9D-94F3-E500F5B38324}" destId="{E2CB2EBF-D469-45D2-9731-E8367F3A7EBB}" srcOrd="2" destOrd="0" presId="urn:microsoft.com/office/officeart/2005/8/layout/hList7"/>
    <dgm:cxn modelId="{3BE45841-B180-45E6-A835-8FEFC28FD446}" type="presParOf" srcId="{5084A74A-E433-4C9D-94F3-E500F5B38324}" destId="{11AB020D-36AB-4680-808D-A7BE431A592C}" srcOrd="3" destOrd="0" presId="urn:microsoft.com/office/officeart/2005/8/layout/hList7"/>
    <dgm:cxn modelId="{7E6D3298-87AA-4967-B7C9-257EB6CA83F6}" type="presParOf" srcId="{5A10EE15-985B-484D-8F97-30282A64C343}" destId="{A305031E-3638-470F-8326-30FCF85C3313}" srcOrd="5" destOrd="0" presId="urn:microsoft.com/office/officeart/2005/8/layout/hList7"/>
    <dgm:cxn modelId="{20253F00-0B2A-492A-B3A4-7DA1A0C064AC}" type="presParOf" srcId="{5A10EE15-985B-484D-8F97-30282A64C343}" destId="{70EFD3C1-B714-4C05-B7E2-A9B8682493F4}" srcOrd="6" destOrd="0" presId="urn:microsoft.com/office/officeart/2005/8/layout/hList7"/>
    <dgm:cxn modelId="{1689C9B8-232E-4658-96FC-F11440B3AFE3}" type="presParOf" srcId="{70EFD3C1-B714-4C05-B7E2-A9B8682493F4}" destId="{0FE6929E-525C-4490-BF5F-630A70A05F02}" srcOrd="0" destOrd="0" presId="urn:microsoft.com/office/officeart/2005/8/layout/hList7"/>
    <dgm:cxn modelId="{4ED69A1A-FDC4-46E0-8CF1-5C71DFA3995D}" type="presParOf" srcId="{70EFD3C1-B714-4C05-B7E2-A9B8682493F4}" destId="{54082C9A-522E-4949-97D8-501281EB5A0C}" srcOrd="1" destOrd="0" presId="urn:microsoft.com/office/officeart/2005/8/layout/hList7"/>
    <dgm:cxn modelId="{2184E634-4961-4A08-B8EC-F42A1BEA25B8}" type="presParOf" srcId="{70EFD3C1-B714-4C05-B7E2-A9B8682493F4}" destId="{7E925DEC-FFB5-4264-A769-D1038DE7B099}" srcOrd="2" destOrd="0" presId="urn:microsoft.com/office/officeart/2005/8/layout/hList7"/>
    <dgm:cxn modelId="{2D7BD806-992E-4694-85BA-45AA4DC49A96}" type="presParOf" srcId="{70EFD3C1-B714-4C05-B7E2-A9B8682493F4}" destId="{37476BB9-5579-4290-A78F-1B22BBD54A99}" srcOrd="3" destOrd="0" presId="urn:microsoft.com/office/officeart/2005/8/layout/hList7"/>
    <dgm:cxn modelId="{7290D617-1F89-4312-9CAB-38BE4079FB51}" type="presParOf" srcId="{5A10EE15-985B-484D-8F97-30282A64C343}" destId="{3E05949D-9CD8-4FB5-AFAE-3D5889F10002}" srcOrd="7" destOrd="0" presId="urn:microsoft.com/office/officeart/2005/8/layout/hList7"/>
    <dgm:cxn modelId="{BA5453EC-7DDD-44F7-97F7-C38EE777CE61}" type="presParOf" srcId="{5A10EE15-985B-484D-8F97-30282A64C343}" destId="{ADC72540-5E3E-48E3-BD07-20D0B69E5160}" srcOrd="8" destOrd="0" presId="urn:microsoft.com/office/officeart/2005/8/layout/hList7"/>
    <dgm:cxn modelId="{D126661A-F047-455E-89EB-E2A080416BB3}" type="presParOf" srcId="{ADC72540-5E3E-48E3-BD07-20D0B69E5160}" destId="{F9C20F75-621E-4159-B9B1-5DABF89B1C3D}" srcOrd="0" destOrd="0" presId="urn:microsoft.com/office/officeart/2005/8/layout/hList7"/>
    <dgm:cxn modelId="{21746BBF-EF8B-41B7-B509-67A6EF81AA30}" type="presParOf" srcId="{ADC72540-5E3E-48E3-BD07-20D0B69E5160}" destId="{5163B315-BE68-4F24-8E2E-E96C25058225}" srcOrd="1" destOrd="0" presId="urn:microsoft.com/office/officeart/2005/8/layout/hList7"/>
    <dgm:cxn modelId="{6172ED1C-F331-4998-9B84-65ED8E2FA482}" type="presParOf" srcId="{ADC72540-5E3E-48E3-BD07-20D0B69E5160}" destId="{65F73353-75E7-4D4F-AA4F-8A1FC943F1AD}" srcOrd="2" destOrd="0" presId="urn:microsoft.com/office/officeart/2005/8/layout/hList7"/>
    <dgm:cxn modelId="{2DCA1D21-734D-498C-AA20-D4B2347BF422}" type="presParOf" srcId="{ADC72540-5E3E-48E3-BD07-20D0B69E5160}" destId="{EB478022-0A88-4694-A2D3-D405BE6F5452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C435214-22AB-42C3-B5E3-BC3FB554F7E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6A8D9A0-7937-443A-B635-3BDD1BA2B323}" type="pres">
      <dgm:prSet presAssocID="{9C435214-22AB-42C3-B5E3-BC3FB554F7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D72B4CD3-7B25-4CEF-85C4-3E1BB5EF2BE4}" type="presOf" srcId="{9C435214-22AB-42C3-B5E3-BC3FB554F7E3}" destId="{76A8D9A0-7937-443A-B635-3BDD1BA2B32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C435214-22AB-42C3-B5E3-BC3FB554F7E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6A8D9A0-7937-443A-B635-3BDD1BA2B323}" type="pres">
      <dgm:prSet presAssocID="{9C435214-22AB-42C3-B5E3-BC3FB554F7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6F11654-E792-43FC-AF02-3CA5746C907D}" type="presOf" srcId="{9C435214-22AB-42C3-B5E3-BC3FB554F7E3}" destId="{76A8D9A0-7937-443A-B635-3BDD1BA2B32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AF90CE-4389-4935-B4E7-EBF30FB4E90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2CFA9E0-B950-4C54-B842-8F8E59BC187B}" type="pres">
      <dgm:prSet presAssocID="{3BAF90CE-4389-4935-B4E7-EBF30FB4E90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1FA263A9-05BE-4095-B33B-A939D97AE622}" type="presOf" srcId="{3BAF90CE-4389-4935-B4E7-EBF30FB4E904}" destId="{B2CFA9E0-B950-4C54-B842-8F8E59BC187B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B3D9F7-965B-49B3-B44E-91EECD3C00C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12B77D-D1B1-426B-9792-A6A717348CF3}" type="pres">
      <dgm:prSet presAssocID="{AAB3D9F7-965B-49B3-B44E-91EECD3C00C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EFE9978-0060-43F9-8566-5C2AB2B3494F}" type="presOf" srcId="{AAB3D9F7-965B-49B3-B44E-91EECD3C00C4}" destId="{0412B77D-D1B1-426B-9792-A6A717348CF3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D94AB3-4666-4BD9-9DC0-2C82FDB0DC0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51D4EDF-04DF-4B1F-8E83-78AF1542E76E}" type="pres">
      <dgm:prSet presAssocID="{BED94AB3-4666-4BD9-9DC0-2C82FDB0DC0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7CC064B-1065-4E84-82F8-F69DE12D9C26}" type="presOf" srcId="{BED94AB3-4666-4BD9-9DC0-2C82FDB0DC03}" destId="{851D4EDF-04DF-4B1F-8E83-78AF1542E76E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2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D17C16-9949-4060-8754-FCCC4EB8C35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1CFD7E-349D-4E7B-8162-C0EA71ADAAF0}" type="pres">
      <dgm:prSet presAssocID="{A8D17C16-9949-4060-8754-FCCC4EB8C35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BFE44AB1-E166-4BE8-AF54-20EBBF64AB79}" type="presOf" srcId="{A8D17C16-9949-4060-8754-FCCC4EB8C355}" destId="{521CFD7E-349D-4E7B-8162-C0EA71ADAAF0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30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1FD5F69-F938-474D-97C6-31710872D2D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EB77A5-70BA-4584-B08E-F2B144E093F6}" type="pres">
      <dgm:prSet presAssocID="{F1FD5F69-F938-474D-97C6-31710872D2D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869E07B-D292-426B-964C-AFA1292ADE88}" type="presOf" srcId="{F1FD5F69-F938-474D-97C6-31710872D2D2}" destId="{1FEB77A5-70BA-4584-B08E-F2B144E093F6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35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5CB82E9-FD6F-464C-94B0-27D3179B701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C8518B-78AA-4439-B19E-3AFBA45A1AE4}">
      <dgm:prSet custT="1"/>
      <dgm:spPr>
        <a:solidFill>
          <a:schemeClr val="accent5">
            <a:lumMod val="75000"/>
          </a:schemeClr>
        </a:solidFill>
        <a:ln w="38100">
          <a:solidFill>
            <a:srgbClr val="3ECEC7"/>
          </a:solidFill>
        </a:ln>
      </dgm:spPr>
      <dgm:t>
        <a:bodyPr/>
        <a:lstStyle/>
        <a:p>
          <a:pPr rtl="0"/>
          <a:r>
            <a:rPr lang="ru-RU" sz="1600" dirty="0" smtClean="0"/>
            <a:t>незаконный отказе в приеме документов</a:t>
          </a:r>
          <a:endParaRPr lang="ru-RU" sz="1600" dirty="0"/>
        </a:p>
      </dgm:t>
    </dgm:pt>
    <dgm:pt modelId="{67BC3282-298F-489E-BF7D-02CE50F8AD34}" type="parTrans" cxnId="{52F1BFFB-221B-46C4-9AB3-B9D956025465}">
      <dgm:prSet/>
      <dgm:spPr/>
      <dgm:t>
        <a:bodyPr/>
        <a:lstStyle/>
        <a:p>
          <a:endParaRPr lang="ru-RU"/>
        </a:p>
      </dgm:t>
    </dgm:pt>
    <dgm:pt modelId="{29CA0EA1-F1CF-4DB1-842C-72F042C266E7}" type="sibTrans" cxnId="{52F1BFFB-221B-46C4-9AB3-B9D956025465}">
      <dgm:prSet/>
      <dgm:spPr/>
      <dgm:t>
        <a:bodyPr/>
        <a:lstStyle/>
        <a:p>
          <a:endParaRPr lang="ru-RU"/>
        </a:p>
      </dgm:t>
    </dgm:pt>
    <dgm:pt modelId="{14712228-EF88-4118-BBFE-26C96AF54E4C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</a:rPr>
            <a:t>предъявление не установленных НПА требований</a:t>
          </a:r>
          <a:endParaRPr lang="ru-RU" sz="1600" dirty="0">
            <a:solidFill>
              <a:schemeClr val="tx1"/>
            </a:solidFill>
          </a:endParaRPr>
        </a:p>
      </dgm:t>
    </dgm:pt>
    <dgm:pt modelId="{D2E7BD0B-5D23-4809-A1B5-9997E19E12AC}" type="parTrans" cxnId="{151BC4AA-47F1-4C92-ABB8-C27A779EEE26}">
      <dgm:prSet/>
      <dgm:spPr/>
      <dgm:t>
        <a:bodyPr/>
        <a:lstStyle/>
        <a:p>
          <a:endParaRPr lang="ru-RU"/>
        </a:p>
      </dgm:t>
    </dgm:pt>
    <dgm:pt modelId="{558BCF1C-0594-4862-8F58-8BDD85811981}" type="sibTrans" cxnId="{151BC4AA-47F1-4C92-ABB8-C27A779EEE26}">
      <dgm:prSet/>
      <dgm:spPr/>
      <dgm:t>
        <a:bodyPr/>
        <a:lstStyle/>
        <a:p>
          <a:endParaRPr lang="ru-RU"/>
        </a:p>
      </dgm:t>
    </dgm:pt>
    <dgm:pt modelId="{CE5B7983-19BD-4561-B3FA-DFAA7BED71B5}">
      <dgm:prSet custT="1"/>
      <dgm:spPr>
        <a:solidFill>
          <a:schemeClr val="accent5">
            <a:lumMod val="75000"/>
          </a:schemeClr>
        </a:solidFill>
        <a:ln>
          <a:solidFill>
            <a:srgbClr val="3ECEC7"/>
          </a:solidFill>
        </a:ln>
      </dgm:spPr>
      <dgm:t>
        <a:bodyPr/>
        <a:lstStyle/>
        <a:p>
          <a:pPr rtl="0"/>
          <a:r>
            <a:rPr lang="ru-RU" sz="1600" dirty="0" smtClean="0"/>
            <a:t>нарушение сроков осуществления             процедур</a:t>
          </a:r>
          <a:endParaRPr lang="ru-RU" sz="1600" dirty="0"/>
        </a:p>
      </dgm:t>
    </dgm:pt>
    <dgm:pt modelId="{0F967BF5-3E6E-4387-803D-64454F56E245}" type="parTrans" cxnId="{081FDB16-8DAE-4AFF-B574-DC4C352FAD0B}">
      <dgm:prSet/>
      <dgm:spPr/>
      <dgm:t>
        <a:bodyPr/>
        <a:lstStyle/>
        <a:p>
          <a:endParaRPr lang="ru-RU"/>
        </a:p>
      </dgm:t>
    </dgm:pt>
    <dgm:pt modelId="{4991640B-5069-4E3A-8EBB-4CF90051F966}" type="sibTrans" cxnId="{081FDB16-8DAE-4AFF-B574-DC4C352FAD0B}">
      <dgm:prSet/>
      <dgm:spPr/>
      <dgm:t>
        <a:bodyPr/>
        <a:lstStyle/>
        <a:p>
          <a:endParaRPr lang="ru-RU"/>
        </a:p>
      </dgm:t>
    </dgm:pt>
    <dgm:pt modelId="{8B2E0CB2-4D83-48B0-96AE-91F65B9E643E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</a:rPr>
            <a:t>понуждение осуществить процедуры за рамками «исчерпывающих перечней»</a:t>
          </a:r>
          <a:endParaRPr lang="ru-RU" sz="1600" dirty="0">
            <a:solidFill>
              <a:schemeClr val="tx1"/>
            </a:solidFill>
          </a:endParaRPr>
        </a:p>
      </dgm:t>
    </dgm:pt>
    <dgm:pt modelId="{861A1A3C-F3C2-4DCB-A3D3-8C9238440F5D}" type="parTrans" cxnId="{4953BE2E-32E6-451E-8DFB-D43CF5141FA1}">
      <dgm:prSet/>
      <dgm:spPr/>
      <dgm:t>
        <a:bodyPr/>
        <a:lstStyle/>
        <a:p>
          <a:endParaRPr lang="ru-RU"/>
        </a:p>
      </dgm:t>
    </dgm:pt>
    <dgm:pt modelId="{011D3AC0-3157-45A7-8722-238D4CAA9F20}" type="sibTrans" cxnId="{4953BE2E-32E6-451E-8DFB-D43CF5141FA1}">
      <dgm:prSet/>
      <dgm:spPr/>
      <dgm:t>
        <a:bodyPr/>
        <a:lstStyle/>
        <a:p>
          <a:endParaRPr lang="ru-RU"/>
        </a:p>
      </dgm:t>
    </dgm:pt>
    <dgm:pt modelId="{BA379E45-6343-474E-A83F-30A8724FAA82}" type="pres">
      <dgm:prSet presAssocID="{A5CB82E9-FD6F-464C-94B0-27D3179B701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CF9BA3-4D4D-411C-9DAF-20A6226A042D}" type="pres">
      <dgm:prSet presAssocID="{46C8518B-78AA-4439-B19E-3AFBA45A1AE4}" presName="node" presStyleLbl="node1" presStyleIdx="0" presStyleCnt="4" custScaleX="1199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A2D740-5FF4-4815-9B14-8943396C05C3}" type="pres">
      <dgm:prSet presAssocID="{29CA0EA1-F1CF-4DB1-842C-72F042C266E7}" presName="sibTrans" presStyleLbl="sibTrans2D1" presStyleIdx="0" presStyleCnt="3"/>
      <dgm:spPr>
        <a:prstGeom prst="flowChartMerge">
          <a:avLst/>
        </a:prstGeom>
      </dgm:spPr>
      <dgm:t>
        <a:bodyPr/>
        <a:lstStyle/>
        <a:p>
          <a:endParaRPr lang="ru-RU"/>
        </a:p>
      </dgm:t>
    </dgm:pt>
    <dgm:pt modelId="{FB4C35E6-BA5A-461D-9ECC-32010023391E}" type="pres">
      <dgm:prSet presAssocID="{29CA0EA1-F1CF-4DB1-842C-72F042C266E7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A12E45A3-8C05-4581-94D2-9753A6632233}" type="pres">
      <dgm:prSet presAssocID="{14712228-EF88-4118-BBFE-26C96AF54E4C}" presName="node" presStyleLbl="node1" presStyleIdx="1" presStyleCnt="4" custScaleX="111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0EDFA9-69B9-4AD3-B797-DE794EBE52F6}" type="pres">
      <dgm:prSet presAssocID="{558BCF1C-0594-4862-8F58-8BDD85811981}" presName="sibTrans" presStyleLbl="sibTrans2D1" presStyleIdx="1" presStyleCnt="3"/>
      <dgm:spPr>
        <a:prstGeom prst="flowChartMerge">
          <a:avLst/>
        </a:prstGeom>
      </dgm:spPr>
      <dgm:t>
        <a:bodyPr/>
        <a:lstStyle/>
        <a:p>
          <a:endParaRPr lang="ru-RU"/>
        </a:p>
      </dgm:t>
    </dgm:pt>
    <dgm:pt modelId="{3DDAAA01-CBE6-4118-88E2-FCA40103504B}" type="pres">
      <dgm:prSet presAssocID="{558BCF1C-0594-4862-8F58-8BDD8581198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C51FF862-18B4-4807-9377-9026F636C266}" type="pres">
      <dgm:prSet presAssocID="{CE5B7983-19BD-4561-B3FA-DFAA7BED71B5}" presName="node" presStyleLbl="node1" presStyleIdx="2" presStyleCnt="4" custScaleX="1161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30A413-3638-437B-8E59-A4406003B058}" type="pres">
      <dgm:prSet presAssocID="{4991640B-5069-4E3A-8EBB-4CF90051F966}" presName="sibTrans" presStyleLbl="sibTrans2D1" presStyleIdx="2" presStyleCnt="3"/>
      <dgm:spPr>
        <a:prstGeom prst="flowChartMerge">
          <a:avLst/>
        </a:prstGeom>
      </dgm:spPr>
      <dgm:t>
        <a:bodyPr/>
        <a:lstStyle/>
        <a:p>
          <a:endParaRPr lang="ru-RU"/>
        </a:p>
      </dgm:t>
    </dgm:pt>
    <dgm:pt modelId="{9331876B-FF8C-47AC-B4A5-A87C2FE03F3D}" type="pres">
      <dgm:prSet presAssocID="{4991640B-5069-4E3A-8EBB-4CF90051F966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50B7272D-B100-41E1-A449-55BAEE6C1B6E}" type="pres">
      <dgm:prSet presAssocID="{8B2E0CB2-4D83-48B0-96AE-91F65B9E643E}" presName="node" presStyleLbl="node1" presStyleIdx="3" presStyleCnt="4" custScaleX="114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2E1C4B-07B1-4F32-BDAE-B004D8B33A60}" type="presOf" srcId="{8B2E0CB2-4D83-48B0-96AE-91F65B9E643E}" destId="{50B7272D-B100-41E1-A449-55BAEE6C1B6E}" srcOrd="0" destOrd="0" presId="urn:microsoft.com/office/officeart/2005/8/layout/process1"/>
    <dgm:cxn modelId="{A9D4E8C5-2DC8-4494-986A-4B4DB9620B04}" type="presOf" srcId="{558BCF1C-0594-4862-8F58-8BDD85811981}" destId="{3DDAAA01-CBE6-4118-88E2-FCA40103504B}" srcOrd="1" destOrd="0" presId="urn:microsoft.com/office/officeart/2005/8/layout/process1"/>
    <dgm:cxn modelId="{FDD60EFE-B81D-4951-A246-5BC08FB95BA6}" type="presOf" srcId="{CE5B7983-19BD-4561-B3FA-DFAA7BED71B5}" destId="{C51FF862-18B4-4807-9377-9026F636C266}" srcOrd="0" destOrd="0" presId="urn:microsoft.com/office/officeart/2005/8/layout/process1"/>
    <dgm:cxn modelId="{52F1BFFB-221B-46C4-9AB3-B9D956025465}" srcId="{A5CB82E9-FD6F-464C-94B0-27D3179B701E}" destId="{46C8518B-78AA-4439-B19E-3AFBA45A1AE4}" srcOrd="0" destOrd="0" parTransId="{67BC3282-298F-489E-BF7D-02CE50F8AD34}" sibTransId="{29CA0EA1-F1CF-4DB1-842C-72F042C266E7}"/>
    <dgm:cxn modelId="{50472791-10B8-4DFB-8F0B-84EB20F67FA8}" type="presOf" srcId="{4991640B-5069-4E3A-8EBB-4CF90051F966}" destId="{E630A413-3638-437B-8E59-A4406003B058}" srcOrd="0" destOrd="0" presId="urn:microsoft.com/office/officeart/2005/8/layout/process1"/>
    <dgm:cxn modelId="{19DD0548-5C6E-4B20-9842-BCB6823C5238}" type="presOf" srcId="{46C8518B-78AA-4439-B19E-3AFBA45A1AE4}" destId="{0CCF9BA3-4D4D-411C-9DAF-20A6226A042D}" srcOrd="0" destOrd="0" presId="urn:microsoft.com/office/officeart/2005/8/layout/process1"/>
    <dgm:cxn modelId="{CD0CF373-A365-4A1B-A35C-A943E47396D7}" type="presOf" srcId="{29CA0EA1-F1CF-4DB1-842C-72F042C266E7}" destId="{FB4C35E6-BA5A-461D-9ECC-32010023391E}" srcOrd="1" destOrd="0" presId="urn:microsoft.com/office/officeart/2005/8/layout/process1"/>
    <dgm:cxn modelId="{4953BE2E-32E6-451E-8DFB-D43CF5141FA1}" srcId="{A5CB82E9-FD6F-464C-94B0-27D3179B701E}" destId="{8B2E0CB2-4D83-48B0-96AE-91F65B9E643E}" srcOrd="3" destOrd="0" parTransId="{861A1A3C-F3C2-4DCB-A3D3-8C9238440F5D}" sibTransId="{011D3AC0-3157-45A7-8722-238D4CAA9F20}"/>
    <dgm:cxn modelId="{C91B26AF-50AA-43E3-8302-93CE1F62A3BE}" type="presOf" srcId="{14712228-EF88-4118-BBFE-26C96AF54E4C}" destId="{A12E45A3-8C05-4581-94D2-9753A6632233}" srcOrd="0" destOrd="0" presId="urn:microsoft.com/office/officeart/2005/8/layout/process1"/>
    <dgm:cxn modelId="{EE4CFC10-1BCB-4DAA-87F1-0F7C79FF57F2}" type="presOf" srcId="{558BCF1C-0594-4862-8F58-8BDD85811981}" destId="{130EDFA9-69B9-4AD3-B797-DE794EBE52F6}" srcOrd="0" destOrd="0" presId="urn:microsoft.com/office/officeart/2005/8/layout/process1"/>
    <dgm:cxn modelId="{151BC4AA-47F1-4C92-ABB8-C27A779EEE26}" srcId="{A5CB82E9-FD6F-464C-94B0-27D3179B701E}" destId="{14712228-EF88-4118-BBFE-26C96AF54E4C}" srcOrd="1" destOrd="0" parTransId="{D2E7BD0B-5D23-4809-A1B5-9997E19E12AC}" sibTransId="{558BCF1C-0594-4862-8F58-8BDD85811981}"/>
    <dgm:cxn modelId="{3D50EA90-5378-4C66-A8B1-4592FF778293}" type="presOf" srcId="{29CA0EA1-F1CF-4DB1-842C-72F042C266E7}" destId="{D1A2D740-5FF4-4815-9B14-8943396C05C3}" srcOrd="0" destOrd="0" presId="urn:microsoft.com/office/officeart/2005/8/layout/process1"/>
    <dgm:cxn modelId="{081FDB16-8DAE-4AFF-B574-DC4C352FAD0B}" srcId="{A5CB82E9-FD6F-464C-94B0-27D3179B701E}" destId="{CE5B7983-19BD-4561-B3FA-DFAA7BED71B5}" srcOrd="2" destOrd="0" parTransId="{0F967BF5-3E6E-4387-803D-64454F56E245}" sibTransId="{4991640B-5069-4E3A-8EBB-4CF90051F966}"/>
    <dgm:cxn modelId="{A7785D58-B219-496A-A5D2-26E329275289}" type="presOf" srcId="{4991640B-5069-4E3A-8EBB-4CF90051F966}" destId="{9331876B-FF8C-47AC-B4A5-A87C2FE03F3D}" srcOrd="1" destOrd="0" presId="urn:microsoft.com/office/officeart/2005/8/layout/process1"/>
    <dgm:cxn modelId="{3C19C7AD-7F30-429D-99C3-F940FC79857E}" type="presOf" srcId="{A5CB82E9-FD6F-464C-94B0-27D3179B701E}" destId="{BA379E45-6343-474E-A83F-30A8724FAA82}" srcOrd="0" destOrd="0" presId="urn:microsoft.com/office/officeart/2005/8/layout/process1"/>
    <dgm:cxn modelId="{4D894CB4-F199-4B75-B9DF-067D67DB92EA}" type="presParOf" srcId="{BA379E45-6343-474E-A83F-30A8724FAA82}" destId="{0CCF9BA3-4D4D-411C-9DAF-20A6226A042D}" srcOrd="0" destOrd="0" presId="urn:microsoft.com/office/officeart/2005/8/layout/process1"/>
    <dgm:cxn modelId="{4DE7E75F-EFB7-4941-BC1A-B6EC7ED333DA}" type="presParOf" srcId="{BA379E45-6343-474E-A83F-30A8724FAA82}" destId="{D1A2D740-5FF4-4815-9B14-8943396C05C3}" srcOrd="1" destOrd="0" presId="urn:microsoft.com/office/officeart/2005/8/layout/process1"/>
    <dgm:cxn modelId="{BF337FB1-7A2B-4ACF-9B27-C5F0AED27F98}" type="presParOf" srcId="{D1A2D740-5FF4-4815-9B14-8943396C05C3}" destId="{FB4C35E6-BA5A-461D-9ECC-32010023391E}" srcOrd="0" destOrd="0" presId="urn:microsoft.com/office/officeart/2005/8/layout/process1"/>
    <dgm:cxn modelId="{76763085-FF63-4552-B793-369028FE63B9}" type="presParOf" srcId="{BA379E45-6343-474E-A83F-30A8724FAA82}" destId="{A12E45A3-8C05-4581-94D2-9753A6632233}" srcOrd="2" destOrd="0" presId="urn:microsoft.com/office/officeart/2005/8/layout/process1"/>
    <dgm:cxn modelId="{27890DBB-A3F2-44F1-8883-30C137D581C6}" type="presParOf" srcId="{BA379E45-6343-474E-A83F-30A8724FAA82}" destId="{130EDFA9-69B9-4AD3-B797-DE794EBE52F6}" srcOrd="3" destOrd="0" presId="urn:microsoft.com/office/officeart/2005/8/layout/process1"/>
    <dgm:cxn modelId="{8C4BE2DF-9FB9-4B08-9ABF-A4BCC58CE86F}" type="presParOf" srcId="{130EDFA9-69B9-4AD3-B797-DE794EBE52F6}" destId="{3DDAAA01-CBE6-4118-88E2-FCA40103504B}" srcOrd="0" destOrd="0" presId="urn:microsoft.com/office/officeart/2005/8/layout/process1"/>
    <dgm:cxn modelId="{9765136C-DD66-44B3-ABBE-4748A747E6D0}" type="presParOf" srcId="{BA379E45-6343-474E-A83F-30A8724FAA82}" destId="{C51FF862-18B4-4807-9377-9026F636C266}" srcOrd="4" destOrd="0" presId="urn:microsoft.com/office/officeart/2005/8/layout/process1"/>
    <dgm:cxn modelId="{CE055490-11BE-477F-BF42-280D8D9933D5}" type="presParOf" srcId="{BA379E45-6343-474E-A83F-30A8724FAA82}" destId="{E630A413-3638-437B-8E59-A4406003B058}" srcOrd="5" destOrd="0" presId="urn:microsoft.com/office/officeart/2005/8/layout/process1"/>
    <dgm:cxn modelId="{16736F51-34DA-4EB3-BDA2-DDBFA1FCE1AD}" type="presParOf" srcId="{E630A413-3638-437B-8E59-A4406003B058}" destId="{9331876B-FF8C-47AC-B4A5-A87C2FE03F3D}" srcOrd="0" destOrd="0" presId="urn:microsoft.com/office/officeart/2005/8/layout/process1"/>
    <dgm:cxn modelId="{6753CA52-573A-42E5-9922-89DBA760A87A}" type="presParOf" srcId="{BA379E45-6343-474E-A83F-30A8724FAA82}" destId="{50B7272D-B100-41E1-A449-55BAEE6C1B6E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40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A4C5DD5-5F8B-44A4-A349-7382BF95F20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976479-BE76-425D-A78B-7BEFB8074C2D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l" rtl="0"/>
          <a:r>
            <a:rPr lang="ru-RU" sz="1400" dirty="0" smtClean="0">
              <a:solidFill>
                <a:schemeClr val="tx1"/>
              </a:solidFill>
            </a:rPr>
            <a:t>Наименование, место нахождения, почтовый адрес, адрес электронной почты, телефон, факс заявителя – юридического лица (фамилия, имя, отчество, место жительства, почтовый адрес, адрес электронной почты, телефон, факс – индивидуального предпринимателя).</a:t>
          </a:r>
          <a:endParaRPr lang="ru-RU" sz="1400" dirty="0">
            <a:solidFill>
              <a:schemeClr val="tx1"/>
            </a:solidFill>
          </a:endParaRPr>
        </a:p>
      </dgm:t>
    </dgm:pt>
    <dgm:pt modelId="{3E028BB4-5FA3-482C-A360-500CB922E886}" type="parTrans" cxnId="{6F5900A1-5217-43C2-B6B7-F7BD2811BF92}">
      <dgm:prSet/>
      <dgm:spPr/>
      <dgm:t>
        <a:bodyPr/>
        <a:lstStyle/>
        <a:p>
          <a:endParaRPr lang="ru-RU"/>
        </a:p>
      </dgm:t>
    </dgm:pt>
    <dgm:pt modelId="{4184CE9B-F146-4DA7-95A7-A02EA4BDB358}" type="sibTrans" cxnId="{6F5900A1-5217-43C2-B6B7-F7BD2811BF92}">
      <dgm:prSet/>
      <dgm:spPr/>
      <dgm:t>
        <a:bodyPr/>
        <a:lstStyle/>
        <a:p>
          <a:endParaRPr lang="ru-RU"/>
        </a:p>
      </dgm:t>
    </dgm:pt>
    <dgm:pt modelId="{2085FEC8-E544-4AF1-8515-E909077CE07E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l" rtl="0"/>
          <a:r>
            <a:rPr lang="ru-RU" sz="1400" dirty="0" smtClean="0">
              <a:solidFill>
                <a:schemeClr val="tx1"/>
              </a:solidFill>
            </a:rPr>
            <a:t>Наименование, адрес места нахождения, почтовый адрес, номер телефона лица, в отношении которого подано заявление.</a:t>
          </a:r>
          <a:endParaRPr lang="ru-RU" sz="1400" dirty="0">
            <a:solidFill>
              <a:schemeClr val="tx1"/>
            </a:solidFill>
          </a:endParaRPr>
        </a:p>
      </dgm:t>
    </dgm:pt>
    <dgm:pt modelId="{565E80BA-884E-403E-BC65-0E363AA6721F}" type="parTrans" cxnId="{A8D7B3D2-F2A3-4A01-8E62-28D252A937ED}">
      <dgm:prSet/>
      <dgm:spPr/>
      <dgm:t>
        <a:bodyPr/>
        <a:lstStyle/>
        <a:p>
          <a:endParaRPr lang="ru-RU"/>
        </a:p>
      </dgm:t>
    </dgm:pt>
    <dgm:pt modelId="{88050D51-7292-4D3E-B0A5-A6609D89B84E}" type="sibTrans" cxnId="{A8D7B3D2-F2A3-4A01-8E62-28D252A937ED}">
      <dgm:prSet/>
      <dgm:spPr/>
      <dgm:t>
        <a:bodyPr/>
        <a:lstStyle/>
        <a:p>
          <a:endParaRPr lang="ru-RU"/>
        </a:p>
      </dgm:t>
    </dgm:pt>
    <dgm:pt modelId="{0CE33850-10B6-4C98-A3EE-C5916926B258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l" rtl="0"/>
          <a:r>
            <a:rPr lang="ru-RU" sz="1400" dirty="0" smtClean="0">
              <a:solidFill>
                <a:schemeClr val="tx1"/>
              </a:solidFill>
            </a:rPr>
            <a:t>Описание нарушений процедур, включенных в исчерпывающие перечни процедур в сферах строительства, со ссылками на законы и (или) иные нормативные правовые акты, которыми установлен порядок их осуществления.</a:t>
          </a:r>
          <a:endParaRPr lang="ru-RU" sz="1400" dirty="0">
            <a:solidFill>
              <a:schemeClr val="tx1"/>
            </a:solidFill>
          </a:endParaRPr>
        </a:p>
      </dgm:t>
    </dgm:pt>
    <dgm:pt modelId="{F7A78C2C-6ED1-47C8-935E-D3AE158D3DDC}" type="parTrans" cxnId="{EC9A5CDE-0BA0-480D-BA65-30689BBDB921}">
      <dgm:prSet/>
      <dgm:spPr/>
      <dgm:t>
        <a:bodyPr/>
        <a:lstStyle/>
        <a:p>
          <a:endParaRPr lang="ru-RU"/>
        </a:p>
      </dgm:t>
    </dgm:pt>
    <dgm:pt modelId="{E6222711-926B-45B6-ABC4-46C8950F363C}" type="sibTrans" cxnId="{EC9A5CDE-0BA0-480D-BA65-30689BBDB921}">
      <dgm:prSet/>
      <dgm:spPr/>
      <dgm:t>
        <a:bodyPr/>
        <a:lstStyle/>
        <a:p>
          <a:endParaRPr lang="ru-RU"/>
        </a:p>
      </dgm:t>
    </dgm:pt>
    <dgm:pt modelId="{A399C9E5-E8F9-4D9A-BC0B-3837D68AACF0}" type="pres">
      <dgm:prSet presAssocID="{EA4C5DD5-5F8B-44A4-A349-7382BF95F20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174DDC-CE2C-4F3D-8388-479835849046}" type="pres">
      <dgm:prSet presAssocID="{0C976479-BE76-425D-A78B-7BEFB8074C2D}" presName="composite" presStyleCnt="0"/>
      <dgm:spPr/>
    </dgm:pt>
    <dgm:pt modelId="{E5D1FBB4-F48A-4AF3-B77C-3104BA933DCE}" type="pres">
      <dgm:prSet presAssocID="{0C976479-BE76-425D-A78B-7BEFB8074C2D}" presName="imgShp" presStyleLbl="fgImgPlace1" presStyleIdx="0" presStyleCnt="3" custScaleX="80470" custScaleY="74318" custLinFactNeighborX="21842" custLinFactNeighborY="-6950"/>
      <dgm:spPr>
        <a:solidFill>
          <a:schemeClr val="accent5">
            <a:lumMod val="75000"/>
          </a:schemeClr>
        </a:solidFill>
      </dgm:spPr>
    </dgm:pt>
    <dgm:pt modelId="{DA19C2C8-0F22-4017-B8F8-882CC5437B08}" type="pres">
      <dgm:prSet presAssocID="{0C976479-BE76-425D-A78B-7BEFB8074C2D}" presName="txShp" presStyleLbl="node1" presStyleIdx="0" presStyleCnt="3" custScaleX="110697" custScaleY="159720" custLinFactNeighborX="8658" custLinFactNeighborY="24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5E9D8-EDF5-44A5-B16E-3AC10C10E0CB}" type="pres">
      <dgm:prSet presAssocID="{4184CE9B-F146-4DA7-95A7-A02EA4BDB358}" presName="spacing" presStyleCnt="0"/>
      <dgm:spPr/>
    </dgm:pt>
    <dgm:pt modelId="{536A06A3-EF78-4ADF-85CC-D2ADA88ED74C}" type="pres">
      <dgm:prSet presAssocID="{2085FEC8-E544-4AF1-8515-E909077CE07E}" presName="composite" presStyleCnt="0"/>
      <dgm:spPr/>
    </dgm:pt>
    <dgm:pt modelId="{347C3F5F-5B26-4F6B-BC9E-B17083CC250A}" type="pres">
      <dgm:prSet presAssocID="{2085FEC8-E544-4AF1-8515-E909077CE07E}" presName="imgShp" presStyleLbl="fgImgPlace1" presStyleIdx="1" presStyleCnt="3" custScaleX="74266" custScaleY="79092" custLinFactNeighborX="28593" custLinFactNeighborY="3209"/>
      <dgm:spPr>
        <a:solidFill>
          <a:schemeClr val="accent5">
            <a:lumMod val="75000"/>
          </a:schemeClr>
        </a:solidFill>
      </dgm:spPr>
    </dgm:pt>
    <dgm:pt modelId="{2D3A8199-8923-4E53-B094-FEFBB75CEABD}" type="pres">
      <dgm:prSet presAssocID="{2085FEC8-E544-4AF1-8515-E909077CE07E}" presName="txShp" presStyleLbl="node1" presStyleIdx="1" presStyleCnt="3" custScaleX="106711" custLinFactNeighborX="8833" custLinFactNeighborY="3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2AC0E9-EC4B-4BB3-B297-1E7ACE0376BA}" type="pres">
      <dgm:prSet presAssocID="{88050D51-7292-4D3E-B0A5-A6609D89B84E}" presName="spacing" presStyleCnt="0"/>
      <dgm:spPr/>
    </dgm:pt>
    <dgm:pt modelId="{4B846DD2-D5D0-4440-9F2F-F4055E291194}" type="pres">
      <dgm:prSet presAssocID="{0CE33850-10B6-4C98-A3EE-C5916926B258}" presName="composite" presStyleCnt="0"/>
      <dgm:spPr/>
    </dgm:pt>
    <dgm:pt modelId="{6624A244-A106-4D77-AE8A-AC979F382F00}" type="pres">
      <dgm:prSet presAssocID="{0CE33850-10B6-4C98-A3EE-C5916926B258}" presName="imgShp" presStyleLbl="fgImgPlace1" presStyleIdx="2" presStyleCnt="3" custScaleX="73672" custScaleY="74912" custLinFactNeighborX="28673" custLinFactNeighborY="0"/>
      <dgm:spPr>
        <a:solidFill>
          <a:schemeClr val="accent5">
            <a:lumMod val="75000"/>
          </a:schemeClr>
        </a:solidFill>
      </dgm:spPr>
    </dgm:pt>
    <dgm:pt modelId="{3F2862C3-FB23-4309-B25C-6205EA197EF2}" type="pres">
      <dgm:prSet presAssocID="{0CE33850-10B6-4C98-A3EE-C5916926B258}" presName="txShp" presStyleLbl="node1" presStyleIdx="2" presStyleCnt="3" custScaleX="106711" custScaleY="133678" custLinFactNeighborX="8650" custLinFactNeighborY="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A4C678-DC18-42AE-9537-A563787AF7F6}" type="presOf" srcId="{EA4C5DD5-5F8B-44A4-A349-7382BF95F20E}" destId="{A399C9E5-E8F9-4D9A-BC0B-3837D68AACF0}" srcOrd="0" destOrd="0" presId="urn:microsoft.com/office/officeart/2005/8/layout/vList3"/>
    <dgm:cxn modelId="{B1914C3F-EDE3-4CA1-BE8F-C72672EB5501}" type="presOf" srcId="{2085FEC8-E544-4AF1-8515-E909077CE07E}" destId="{2D3A8199-8923-4E53-B094-FEFBB75CEABD}" srcOrd="0" destOrd="0" presId="urn:microsoft.com/office/officeart/2005/8/layout/vList3"/>
    <dgm:cxn modelId="{EC9A5CDE-0BA0-480D-BA65-30689BBDB921}" srcId="{EA4C5DD5-5F8B-44A4-A349-7382BF95F20E}" destId="{0CE33850-10B6-4C98-A3EE-C5916926B258}" srcOrd="2" destOrd="0" parTransId="{F7A78C2C-6ED1-47C8-935E-D3AE158D3DDC}" sibTransId="{E6222711-926B-45B6-ABC4-46C8950F363C}"/>
    <dgm:cxn modelId="{A8D7B3D2-F2A3-4A01-8E62-28D252A937ED}" srcId="{EA4C5DD5-5F8B-44A4-A349-7382BF95F20E}" destId="{2085FEC8-E544-4AF1-8515-E909077CE07E}" srcOrd="1" destOrd="0" parTransId="{565E80BA-884E-403E-BC65-0E363AA6721F}" sibTransId="{88050D51-7292-4D3E-B0A5-A6609D89B84E}"/>
    <dgm:cxn modelId="{1A036AB9-5EEE-4893-8C76-D94F452D858F}" type="presOf" srcId="{0C976479-BE76-425D-A78B-7BEFB8074C2D}" destId="{DA19C2C8-0F22-4017-B8F8-882CC5437B08}" srcOrd="0" destOrd="0" presId="urn:microsoft.com/office/officeart/2005/8/layout/vList3"/>
    <dgm:cxn modelId="{DAB802CF-4B0E-474F-BF1B-6B030FEDD401}" type="presOf" srcId="{0CE33850-10B6-4C98-A3EE-C5916926B258}" destId="{3F2862C3-FB23-4309-B25C-6205EA197EF2}" srcOrd="0" destOrd="0" presId="urn:microsoft.com/office/officeart/2005/8/layout/vList3"/>
    <dgm:cxn modelId="{6F5900A1-5217-43C2-B6B7-F7BD2811BF92}" srcId="{EA4C5DD5-5F8B-44A4-A349-7382BF95F20E}" destId="{0C976479-BE76-425D-A78B-7BEFB8074C2D}" srcOrd="0" destOrd="0" parTransId="{3E028BB4-5FA3-482C-A360-500CB922E886}" sibTransId="{4184CE9B-F146-4DA7-95A7-A02EA4BDB358}"/>
    <dgm:cxn modelId="{EF8B42F1-4462-400E-9D30-67DD81232A82}" type="presParOf" srcId="{A399C9E5-E8F9-4D9A-BC0B-3837D68AACF0}" destId="{BB174DDC-CE2C-4F3D-8388-479835849046}" srcOrd="0" destOrd="0" presId="urn:microsoft.com/office/officeart/2005/8/layout/vList3"/>
    <dgm:cxn modelId="{1E6AE063-7D49-49DF-9AF2-7CB6D857962D}" type="presParOf" srcId="{BB174DDC-CE2C-4F3D-8388-479835849046}" destId="{E5D1FBB4-F48A-4AF3-B77C-3104BA933DCE}" srcOrd="0" destOrd="0" presId="urn:microsoft.com/office/officeart/2005/8/layout/vList3"/>
    <dgm:cxn modelId="{EBBD08F7-1C6E-4644-8780-142BA3EDFBF4}" type="presParOf" srcId="{BB174DDC-CE2C-4F3D-8388-479835849046}" destId="{DA19C2C8-0F22-4017-B8F8-882CC5437B08}" srcOrd="1" destOrd="0" presId="urn:microsoft.com/office/officeart/2005/8/layout/vList3"/>
    <dgm:cxn modelId="{C5A13F35-852E-4E9E-B5B9-CC2F2E6ECF3D}" type="presParOf" srcId="{A399C9E5-E8F9-4D9A-BC0B-3837D68AACF0}" destId="{0065E9D8-EDF5-44A5-B16E-3AC10C10E0CB}" srcOrd="1" destOrd="0" presId="urn:microsoft.com/office/officeart/2005/8/layout/vList3"/>
    <dgm:cxn modelId="{78B275FF-E261-4A15-83DB-BA063BC39E0A}" type="presParOf" srcId="{A399C9E5-E8F9-4D9A-BC0B-3837D68AACF0}" destId="{536A06A3-EF78-4ADF-85CC-D2ADA88ED74C}" srcOrd="2" destOrd="0" presId="urn:microsoft.com/office/officeart/2005/8/layout/vList3"/>
    <dgm:cxn modelId="{A750A304-E430-4B42-9011-8A4D61869F94}" type="presParOf" srcId="{536A06A3-EF78-4ADF-85CC-D2ADA88ED74C}" destId="{347C3F5F-5B26-4F6B-BC9E-B17083CC250A}" srcOrd="0" destOrd="0" presId="urn:microsoft.com/office/officeart/2005/8/layout/vList3"/>
    <dgm:cxn modelId="{6312E184-E27A-4A7B-8605-92800097DFD6}" type="presParOf" srcId="{536A06A3-EF78-4ADF-85CC-D2ADA88ED74C}" destId="{2D3A8199-8923-4E53-B094-FEFBB75CEABD}" srcOrd="1" destOrd="0" presId="urn:microsoft.com/office/officeart/2005/8/layout/vList3"/>
    <dgm:cxn modelId="{719C2DDA-2174-4901-8400-8B7ABE7248A5}" type="presParOf" srcId="{A399C9E5-E8F9-4D9A-BC0B-3837D68AACF0}" destId="{4A2AC0E9-EC4B-4BB3-B297-1E7ACE0376BA}" srcOrd="3" destOrd="0" presId="urn:microsoft.com/office/officeart/2005/8/layout/vList3"/>
    <dgm:cxn modelId="{951BE940-EB0E-4DF8-BA59-E63B7F3C6359}" type="presParOf" srcId="{A399C9E5-E8F9-4D9A-BC0B-3837D68AACF0}" destId="{4B846DD2-D5D0-4440-9F2F-F4055E291194}" srcOrd="4" destOrd="0" presId="urn:microsoft.com/office/officeart/2005/8/layout/vList3"/>
    <dgm:cxn modelId="{8CEE1F5D-15C5-4EFC-9718-609E87D75CDF}" type="presParOf" srcId="{4B846DD2-D5D0-4440-9F2F-F4055E291194}" destId="{6624A244-A106-4D77-AE8A-AC979F382F00}" srcOrd="0" destOrd="0" presId="urn:microsoft.com/office/officeart/2005/8/layout/vList3"/>
    <dgm:cxn modelId="{25B88533-3CD9-4AB0-A1B6-951CC3BEB9E2}" type="presParOf" srcId="{4B846DD2-D5D0-4440-9F2F-F4055E291194}" destId="{3F2862C3-FB23-4309-B25C-6205EA197EF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F3A9D-4226-45C2-A552-D2E24ED92134}">
      <dsp:nvSpPr>
        <dsp:cNvPr id="0" name=""/>
        <dsp:cNvSpPr/>
      </dsp:nvSpPr>
      <dsp:spPr>
        <a:xfrm>
          <a:off x="0" y="949"/>
          <a:ext cx="76773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01BC5BD-C897-4469-93F7-F174C9275CBB}">
      <dsp:nvSpPr>
        <dsp:cNvPr id="0" name=""/>
        <dsp:cNvSpPr/>
      </dsp:nvSpPr>
      <dsp:spPr>
        <a:xfrm>
          <a:off x="0" y="949"/>
          <a:ext cx="7677392" cy="990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 подписана или подписана лицом, полномочия которого </a:t>
          </a:r>
          <a:br>
            <a:rPr lang="ru-RU" sz="1600" kern="1200" dirty="0" smtClean="0"/>
          </a:br>
          <a:r>
            <a:rPr lang="ru-RU" sz="1600" kern="1200" dirty="0" smtClean="0"/>
            <a:t>не подтверждены документами</a:t>
          </a:r>
          <a:endParaRPr lang="ru-RU" sz="1600" kern="1200" dirty="0"/>
        </a:p>
      </dsp:txBody>
      <dsp:txXfrm>
        <a:off x="0" y="949"/>
        <a:ext cx="7677392" cy="990698"/>
      </dsp:txXfrm>
    </dsp:sp>
    <dsp:sp modelId="{0910CBBB-6769-413E-9864-08A58AB2C625}">
      <dsp:nvSpPr>
        <dsp:cNvPr id="0" name=""/>
        <dsp:cNvSpPr/>
      </dsp:nvSpPr>
      <dsp:spPr>
        <a:xfrm>
          <a:off x="0" y="991647"/>
          <a:ext cx="76773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7D64CD-D0AA-4E17-8267-BEA4454216FF}">
      <dsp:nvSpPr>
        <dsp:cNvPr id="0" name=""/>
        <dsp:cNvSpPr/>
      </dsp:nvSpPr>
      <dsp:spPr>
        <a:xfrm>
          <a:off x="0" y="991647"/>
          <a:ext cx="7677392" cy="1263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наличие вступившего в законную силу судебного акта, в котором содержатся выводы о наличии или об отсутствии нарушения в обжалуемых актах и (или) действиях (бездействии) уполномоченного органа и (или) организации, осуществляющей эксплуатацию сетей</a:t>
          </a:r>
          <a:endParaRPr lang="ru-RU" sz="1600" kern="1200" dirty="0"/>
        </a:p>
      </dsp:txBody>
      <dsp:txXfrm>
        <a:off x="0" y="991647"/>
        <a:ext cx="7677392" cy="1263517"/>
      </dsp:txXfrm>
    </dsp:sp>
    <dsp:sp modelId="{38404C6D-0C43-465A-8DEA-AC6247122D7F}">
      <dsp:nvSpPr>
        <dsp:cNvPr id="0" name=""/>
        <dsp:cNvSpPr/>
      </dsp:nvSpPr>
      <dsp:spPr>
        <a:xfrm>
          <a:off x="0" y="2255165"/>
          <a:ext cx="76773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ED866FF-C210-4FED-BAC8-347D29C04BCB}">
      <dsp:nvSpPr>
        <dsp:cNvPr id="0" name=""/>
        <dsp:cNvSpPr/>
      </dsp:nvSpPr>
      <dsp:spPr>
        <a:xfrm>
          <a:off x="0" y="2255165"/>
          <a:ext cx="7677392" cy="1263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антимонопольным органом принято решение относительно обжалуемых актов и (или) действий (бездействия) уполномоченного органа и (или) организации, осуществляющей эксплуатацию сетей</a:t>
          </a:r>
          <a:endParaRPr lang="ru-RU" sz="1600" kern="1200" dirty="0"/>
        </a:p>
      </dsp:txBody>
      <dsp:txXfrm>
        <a:off x="0" y="2255165"/>
        <a:ext cx="7677392" cy="1263517"/>
      </dsp:txXfrm>
    </dsp:sp>
    <dsp:sp modelId="{70C77002-7124-481E-B778-20C5717E5A59}">
      <dsp:nvSpPr>
        <dsp:cNvPr id="0" name=""/>
        <dsp:cNvSpPr/>
      </dsp:nvSpPr>
      <dsp:spPr>
        <a:xfrm>
          <a:off x="0" y="3518682"/>
          <a:ext cx="767739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AEC7B79-2A74-4CBD-9964-B08F2262005F}">
      <dsp:nvSpPr>
        <dsp:cNvPr id="0" name=""/>
        <dsp:cNvSpPr/>
      </dsp:nvSpPr>
      <dsp:spPr>
        <a:xfrm>
          <a:off x="0" y="3518682"/>
          <a:ext cx="7677392" cy="1263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акты и (или) действия (бездействие) уполномоченного органа были обжалованы в порядке, установленном Федеральным законом </a:t>
          </a:r>
          <a:br>
            <a:rPr lang="ru-RU" sz="1600" kern="1200" dirty="0" smtClean="0"/>
          </a:br>
          <a:r>
            <a:rPr lang="ru-RU" sz="1600" kern="1200" dirty="0" smtClean="0"/>
            <a:t>от 27 июля 2010 года № 210-ФЗ «Об организации предоставления государственных и муниципальных услуг»</a:t>
          </a:r>
          <a:endParaRPr lang="ru-RU" sz="1600" kern="1200" dirty="0"/>
        </a:p>
      </dsp:txBody>
      <dsp:txXfrm>
        <a:off x="0" y="3518682"/>
        <a:ext cx="7677392" cy="126351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33A433-5CF2-48D9-A587-F7388A094949}">
      <dsp:nvSpPr>
        <dsp:cNvPr id="0" name=""/>
        <dsp:cNvSpPr/>
      </dsp:nvSpPr>
      <dsp:spPr>
        <a:xfrm>
          <a:off x="7167" y="-241334"/>
          <a:ext cx="2686710" cy="1388132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Рассмотрение жалобы по существу: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67" y="-241334"/>
        <a:ext cx="2686710" cy="925421"/>
      </dsp:txXfrm>
    </dsp:sp>
    <dsp:sp modelId="{CB76D2C1-BA4D-4570-A2A7-476167BEB599}">
      <dsp:nvSpPr>
        <dsp:cNvPr id="0" name=""/>
        <dsp:cNvSpPr/>
      </dsp:nvSpPr>
      <dsp:spPr>
        <a:xfrm>
          <a:off x="209674" y="674724"/>
          <a:ext cx="3380311" cy="13668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effectLst/>
            </a:rPr>
            <a:t>в течение семи рабочих дней </a:t>
          </a:r>
          <a:br>
            <a:rPr lang="ru-RU" sz="1600" b="1" kern="1200" dirty="0" smtClean="0">
              <a:effectLst/>
            </a:rPr>
          </a:br>
          <a:r>
            <a:rPr lang="ru-RU" sz="1600" b="1" kern="1200" dirty="0" smtClean="0">
              <a:effectLst/>
            </a:rPr>
            <a:t>со дня поступления жалобы </a:t>
          </a:r>
          <a:endParaRPr lang="ru-RU" sz="1600" b="1" kern="1200" dirty="0">
            <a:effectLst/>
          </a:endParaRPr>
        </a:p>
      </dsp:txBody>
      <dsp:txXfrm>
        <a:off x="249706" y="714756"/>
        <a:ext cx="3300247" cy="1286745"/>
      </dsp:txXfrm>
    </dsp:sp>
    <dsp:sp modelId="{EE6365B9-E0E4-493D-810B-B804FE24E3D0}">
      <dsp:nvSpPr>
        <dsp:cNvPr id="0" name=""/>
        <dsp:cNvSpPr/>
      </dsp:nvSpPr>
      <dsp:spPr>
        <a:xfrm rot="26373">
          <a:off x="3187349" y="-94648"/>
          <a:ext cx="1046222" cy="668259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kern="1200"/>
        </a:p>
      </dsp:txBody>
      <dsp:txXfrm>
        <a:off x="3187352" y="38235"/>
        <a:ext cx="845744" cy="400955"/>
      </dsp:txXfrm>
    </dsp:sp>
    <dsp:sp modelId="{DD04E514-0514-42D6-B0E1-FCCF045A1E4B}">
      <dsp:nvSpPr>
        <dsp:cNvPr id="0" name=""/>
        <dsp:cNvSpPr/>
      </dsp:nvSpPr>
      <dsp:spPr>
        <a:xfrm>
          <a:off x="4667824" y="-339670"/>
          <a:ext cx="3537698" cy="1800200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Срок принятия решения по жалобе может быть продлен комиссией антимонопольного </a:t>
          </a:r>
          <a:r>
            <a:rPr lang="ru-RU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органа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67824" y="-339670"/>
        <a:ext cx="3537698" cy="1200133"/>
      </dsp:txXfrm>
    </dsp:sp>
    <dsp:sp modelId="{EC960B30-BBB8-498F-B0F5-D21BC286EEEF}">
      <dsp:nvSpPr>
        <dsp:cNvPr id="0" name=""/>
        <dsp:cNvSpPr/>
      </dsp:nvSpPr>
      <dsp:spPr>
        <a:xfrm>
          <a:off x="5642625" y="791785"/>
          <a:ext cx="2686710" cy="13480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effectLst/>
            </a:rPr>
            <a:t>однократно</a:t>
          </a:r>
          <a:r>
            <a:rPr lang="ru-RU" sz="1600" kern="1200" dirty="0" smtClean="0">
              <a:effectLst/>
            </a:rPr>
            <a:t> </a:t>
          </a:r>
          <a:r>
            <a:rPr lang="ru-RU" sz="1600" b="1" kern="1200" dirty="0" smtClean="0">
              <a:effectLst/>
            </a:rPr>
            <a:t>на семь рабочих дней</a:t>
          </a:r>
          <a:endParaRPr lang="ru-RU" sz="1600" kern="1200" dirty="0">
            <a:effectLst/>
          </a:endParaRPr>
        </a:p>
      </dsp:txBody>
      <dsp:txXfrm>
        <a:off x="5682109" y="831269"/>
        <a:ext cx="2607742" cy="126911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F387F9-3469-474F-AE47-AFBBCC8A1AEA}">
      <dsp:nvSpPr>
        <dsp:cNvPr id="0" name=""/>
        <dsp:cNvSpPr/>
      </dsp:nvSpPr>
      <dsp:spPr>
        <a:xfrm rot="16200000">
          <a:off x="-394408" y="398754"/>
          <a:ext cx="2322320" cy="1524811"/>
        </a:xfrm>
        <a:prstGeom prst="flowChartManualOperation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Итого, в </a:t>
          </a:r>
          <a:r>
            <a:rPr lang="en-US" sz="1400" b="1" kern="1200" dirty="0" smtClean="0"/>
            <a:t>I</a:t>
          </a:r>
          <a:r>
            <a:rPr lang="ru-RU" sz="1400" b="1" kern="1200" dirty="0" smtClean="0"/>
            <a:t> полугодии 2016 года было подано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19 жалоб</a:t>
          </a:r>
          <a:r>
            <a:rPr lang="ru-RU" sz="1400" b="1" kern="1200" dirty="0" smtClean="0"/>
            <a:t>, из них:</a:t>
          </a:r>
          <a:endParaRPr lang="ru-RU" sz="1400" kern="1200" dirty="0"/>
        </a:p>
      </dsp:txBody>
      <dsp:txXfrm rot="5400000">
        <a:off x="4347" y="464463"/>
        <a:ext cx="1524811" cy="1393392"/>
      </dsp:txXfrm>
    </dsp:sp>
    <dsp:sp modelId="{34CF0660-55EF-4D36-9C32-A450AB6A2512}">
      <dsp:nvSpPr>
        <dsp:cNvPr id="0" name=""/>
        <dsp:cNvSpPr/>
      </dsp:nvSpPr>
      <dsp:spPr>
        <a:xfrm rot="16200000">
          <a:off x="1244763" y="398754"/>
          <a:ext cx="2322320" cy="1524811"/>
        </a:xfrm>
        <a:prstGeom prst="flowChartManualOperation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/>
            </a:rPr>
            <a:t>3</a:t>
          </a:r>
          <a:r>
            <a:rPr lang="ru-RU" sz="1600" b="1" kern="1200" dirty="0" smtClean="0">
              <a:solidFill>
                <a:schemeClr val="tx1"/>
              </a:solidFill>
              <a:effectLst/>
            </a:rPr>
            <a:t>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effectLst/>
            </a:rPr>
            <a:t>– отозваны до рассмотрения по существу</a:t>
          </a:r>
          <a:endParaRPr lang="ru-RU" sz="1200" kern="1200" dirty="0">
            <a:solidFill>
              <a:schemeClr val="tx1"/>
            </a:solidFill>
            <a:effectLst/>
          </a:endParaRPr>
        </a:p>
      </dsp:txBody>
      <dsp:txXfrm rot="5400000">
        <a:off x="1643518" y="464463"/>
        <a:ext cx="1524811" cy="1393392"/>
      </dsp:txXfrm>
    </dsp:sp>
    <dsp:sp modelId="{EDCA0BBC-45EB-41EF-8F9A-936B0D6C8C47}">
      <dsp:nvSpPr>
        <dsp:cNvPr id="0" name=""/>
        <dsp:cNvSpPr/>
      </dsp:nvSpPr>
      <dsp:spPr>
        <a:xfrm rot="16200000">
          <a:off x="2883935" y="398754"/>
          <a:ext cx="2322320" cy="1524811"/>
        </a:xfrm>
        <a:prstGeom prst="flowChartManualOperation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6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– признаны обоснованными</a:t>
          </a:r>
          <a:endParaRPr lang="ru-RU" sz="1600" kern="1200" dirty="0">
            <a:solidFill>
              <a:schemeClr val="tx1"/>
            </a:solidFill>
          </a:endParaRPr>
        </a:p>
      </dsp:txBody>
      <dsp:txXfrm rot="5400000">
        <a:off x="3282690" y="464463"/>
        <a:ext cx="1524811" cy="1393392"/>
      </dsp:txXfrm>
    </dsp:sp>
    <dsp:sp modelId="{9BE70181-432B-4F79-A696-427C255D9313}">
      <dsp:nvSpPr>
        <dsp:cNvPr id="0" name=""/>
        <dsp:cNvSpPr/>
      </dsp:nvSpPr>
      <dsp:spPr>
        <a:xfrm rot="16200000">
          <a:off x="4523107" y="398754"/>
          <a:ext cx="2322320" cy="1524811"/>
        </a:xfrm>
        <a:prstGeom prst="flowChartManualOperation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6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– признаны необоснованными</a:t>
          </a:r>
          <a:endParaRPr lang="ru-RU" sz="1200" kern="1200" dirty="0">
            <a:solidFill>
              <a:schemeClr val="tx1"/>
            </a:solidFill>
          </a:endParaRPr>
        </a:p>
      </dsp:txBody>
      <dsp:txXfrm rot="5400000">
        <a:off x="4921862" y="464463"/>
        <a:ext cx="1524811" cy="1393392"/>
      </dsp:txXfrm>
    </dsp:sp>
    <dsp:sp modelId="{E1FD699C-0421-4A81-8ECE-7CE74C447CF3}">
      <dsp:nvSpPr>
        <dsp:cNvPr id="0" name=""/>
        <dsp:cNvSpPr/>
      </dsp:nvSpPr>
      <dsp:spPr>
        <a:xfrm rot="16200000">
          <a:off x="6162279" y="398754"/>
          <a:ext cx="2322320" cy="1524811"/>
        </a:xfrm>
        <a:prstGeom prst="flowChartManualOperation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4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– принято решение о рассмотрении жалобы в порядке Главы 9</a:t>
          </a:r>
          <a:endParaRPr lang="ru-RU" sz="1400" kern="1200" dirty="0">
            <a:solidFill>
              <a:schemeClr val="tx1"/>
            </a:solidFill>
          </a:endParaRPr>
        </a:p>
      </dsp:txBody>
      <dsp:txXfrm rot="5400000">
        <a:off x="6561034" y="464463"/>
        <a:ext cx="1524811" cy="139339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33DFBC-CCF7-423B-9267-7D38D1A5A042}">
      <dsp:nvSpPr>
        <dsp:cNvPr id="0" name=""/>
        <dsp:cNvSpPr/>
      </dsp:nvSpPr>
      <dsp:spPr>
        <a:xfrm>
          <a:off x="0" y="0"/>
          <a:ext cx="1687687" cy="367240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сфере жилищного строительства</a:t>
          </a:r>
          <a:endParaRPr lang="ru-RU" sz="1600" kern="1200" dirty="0"/>
        </a:p>
      </dsp:txBody>
      <dsp:txXfrm>
        <a:off x="0" y="1468962"/>
        <a:ext cx="1687687" cy="1468962"/>
      </dsp:txXfrm>
    </dsp:sp>
    <dsp:sp modelId="{CDA3E42D-984A-484F-B6B5-F3BF5A204077}">
      <dsp:nvSpPr>
        <dsp:cNvPr id="0" name=""/>
        <dsp:cNvSpPr/>
      </dsp:nvSpPr>
      <dsp:spPr>
        <a:xfrm>
          <a:off x="232388" y="220344"/>
          <a:ext cx="1222911" cy="1222911"/>
        </a:xfrm>
        <a:prstGeom prst="foldedCorner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B91D4E-A441-45C0-B860-04629E13413E}">
      <dsp:nvSpPr>
        <dsp:cNvPr id="0" name=""/>
        <dsp:cNvSpPr/>
      </dsp:nvSpPr>
      <dsp:spPr>
        <a:xfrm>
          <a:off x="1738318" y="0"/>
          <a:ext cx="1687687" cy="3672406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сфере строительства линейных объектов водоснабжения </a:t>
          </a:r>
          <a:r>
            <a:rPr lang="en-US" sz="1600" kern="1200" dirty="0" smtClean="0"/>
            <a:t/>
          </a:r>
          <a:br>
            <a:rPr lang="en-US" sz="1600" kern="1200" dirty="0" smtClean="0"/>
          </a:br>
          <a:r>
            <a:rPr lang="ru-RU" sz="1600" kern="1200" dirty="0" smtClean="0"/>
            <a:t>и водоотведения</a:t>
          </a:r>
          <a:endParaRPr lang="ru-RU" sz="1600" kern="1200" dirty="0"/>
        </a:p>
      </dsp:txBody>
      <dsp:txXfrm>
        <a:off x="1738318" y="1468962"/>
        <a:ext cx="1687687" cy="1468962"/>
      </dsp:txXfrm>
    </dsp:sp>
    <dsp:sp modelId="{373E68F0-CA40-4DF3-A805-9970FE2F4C84}">
      <dsp:nvSpPr>
        <dsp:cNvPr id="0" name=""/>
        <dsp:cNvSpPr/>
      </dsp:nvSpPr>
      <dsp:spPr>
        <a:xfrm>
          <a:off x="1970706" y="220344"/>
          <a:ext cx="1222911" cy="1222911"/>
        </a:xfrm>
        <a:prstGeom prst="foldedCorner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63FEA9-2205-43BE-9991-995080BF6672}">
      <dsp:nvSpPr>
        <dsp:cNvPr id="0" name=""/>
        <dsp:cNvSpPr/>
      </dsp:nvSpPr>
      <dsp:spPr>
        <a:xfrm>
          <a:off x="3476636" y="0"/>
          <a:ext cx="1687687" cy="3672406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сфере строительства объектов водоснабжения и водоотведения, за исключением линейных объектов</a:t>
          </a:r>
          <a:endParaRPr lang="ru-RU" sz="1500" kern="1200" dirty="0"/>
        </a:p>
      </dsp:txBody>
      <dsp:txXfrm>
        <a:off x="3476636" y="1468962"/>
        <a:ext cx="1687687" cy="1468962"/>
      </dsp:txXfrm>
    </dsp:sp>
    <dsp:sp modelId="{11AB020D-36AB-4680-808D-A7BE431A592C}">
      <dsp:nvSpPr>
        <dsp:cNvPr id="0" name=""/>
        <dsp:cNvSpPr/>
      </dsp:nvSpPr>
      <dsp:spPr>
        <a:xfrm>
          <a:off x="3709024" y="220344"/>
          <a:ext cx="1222911" cy="1222911"/>
        </a:xfrm>
        <a:prstGeom prst="foldedCorner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E6929E-525C-4490-BF5F-630A70A05F02}">
      <dsp:nvSpPr>
        <dsp:cNvPr id="0" name=""/>
        <dsp:cNvSpPr/>
      </dsp:nvSpPr>
      <dsp:spPr>
        <a:xfrm>
          <a:off x="5214954" y="0"/>
          <a:ext cx="1687687" cy="3672406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при строительстве отдельных видов объектов нежилого назначения</a:t>
          </a:r>
          <a:endParaRPr lang="ru-RU" sz="1600" kern="1200" dirty="0"/>
        </a:p>
      </dsp:txBody>
      <dsp:txXfrm>
        <a:off x="5214954" y="1468962"/>
        <a:ext cx="1687687" cy="1468962"/>
      </dsp:txXfrm>
    </dsp:sp>
    <dsp:sp modelId="{37476BB9-5579-4290-A78F-1B22BBD54A99}">
      <dsp:nvSpPr>
        <dsp:cNvPr id="0" name=""/>
        <dsp:cNvSpPr/>
      </dsp:nvSpPr>
      <dsp:spPr>
        <a:xfrm>
          <a:off x="5447342" y="220344"/>
          <a:ext cx="1222911" cy="1222911"/>
        </a:xfrm>
        <a:prstGeom prst="foldedCorner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C20F75-621E-4159-B9B1-5DABF89B1C3D}">
      <dsp:nvSpPr>
        <dsp:cNvPr id="0" name=""/>
        <dsp:cNvSpPr/>
      </dsp:nvSpPr>
      <dsp:spPr>
        <a:xfrm>
          <a:off x="6953272" y="0"/>
          <a:ext cx="1687687" cy="367240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при строительстве сетей теплоснабжения</a:t>
          </a:r>
          <a:endParaRPr lang="ru-RU" sz="1600" kern="1200" dirty="0"/>
        </a:p>
      </dsp:txBody>
      <dsp:txXfrm>
        <a:off x="6953272" y="1468962"/>
        <a:ext cx="1687687" cy="1468962"/>
      </dsp:txXfrm>
    </dsp:sp>
    <dsp:sp modelId="{EB478022-0A88-4694-A2D3-D405BE6F5452}">
      <dsp:nvSpPr>
        <dsp:cNvPr id="0" name=""/>
        <dsp:cNvSpPr/>
      </dsp:nvSpPr>
      <dsp:spPr>
        <a:xfrm>
          <a:off x="7185660" y="220344"/>
          <a:ext cx="1222911" cy="1222911"/>
        </a:xfrm>
        <a:prstGeom prst="foldedCorner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F06F80-492B-45FE-8E00-B41EC700311F}">
      <dsp:nvSpPr>
        <dsp:cNvPr id="0" name=""/>
        <dsp:cNvSpPr/>
      </dsp:nvSpPr>
      <dsp:spPr>
        <a:xfrm>
          <a:off x="347148" y="3528392"/>
          <a:ext cx="7949683" cy="45721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CF9BA3-4D4D-411C-9DAF-20A6226A042D}">
      <dsp:nvSpPr>
        <dsp:cNvPr id="0" name=""/>
        <dsp:cNvSpPr/>
      </dsp:nvSpPr>
      <dsp:spPr>
        <a:xfrm>
          <a:off x="10147" y="399432"/>
          <a:ext cx="1843398" cy="157739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rgbClr val="3EC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незаконный отказе в приеме документов</a:t>
          </a:r>
          <a:endParaRPr lang="ru-RU" sz="1600" kern="1200" dirty="0"/>
        </a:p>
      </dsp:txBody>
      <dsp:txXfrm>
        <a:off x="56347" y="445632"/>
        <a:ext cx="1750998" cy="1484999"/>
      </dsp:txXfrm>
    </dsp:sp>
    <dsp:sp modelId="{D1A2D740-5FF4-4815-9B14-8943396C05C3}">
      <dsp:nvSpPr>
        <dsp:cNvPr id="0" name=""/>
        <dsp:cNvSpPr/>
      </dsp:nvSpPr>
      <dsp:spPr>
        <a:xfrm>
          <a:off x="2007163" y="997645"/>
          <a:ext cx="325669" cy="380972"/>
        </a:xfrm>
        <a:prstGeom prst="flowChartMerg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2007163" y="1073839"/>
        <a:ext cx="227968" cy="228584"/>
      </dsp:txXfrm>
    </dsp:sp>
    <dsp:sp modelId="{A12E45A3-8C05-4581-94D2-9753A6632233}">
      <dsp:nvSpPr>
        <dsp:cNvPr id="0" name=""/>
        <dsp:cNvSpPr/>
      </dsp:nvSpPr>
      <dsp:spPr>
        <a:xfrm>
          <a:off x="2468017" y="399432"/>
          <a:ext cx="1718200" cy="1577399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предъявление не установленных НПА требований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514217" y="445632"/>
        <a:ext cx="1625800" cy="1484999"/>
      </dsp:txXfrm>
    </dsp:sp>
    <dsp:sp modelId="{130EDFA9-69B9-4AD3-B797-DE794EBE52F6}">
      <dsp:nvSpPr>
        <dsp:cNvPr id="0" name=""/>
        <dsp:cNvSpPr/>
      </dsp:nvSpPr>
      <dsp:spPr>
        <a:xfrm>
          <a:off x="4339835" y="997645"/>
          <a:ext cx="325669" cy="380972"/>
        </a:xfrm>
        <a:prstGeom prst="flowChartMerg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4339835" y="1073839"/>
        <a:ext cx="227968" cy="228584"/>
      </dsp:txXfrm>
    </dsp:sp>
    <dsp:sp modelId="{C51FF862-18B4-4807-9377-9026F636C266}">
      <dsp:nvSpPr>
        <dsp:cNvPr id="0" name=""/>
        <dsp:cNvSpPr/>
      </dsp:nvSpPr>
      <dsp:spPr>
        <a:xfrm>
          <a:off x="4800688" y="399432"/>
          <a:ext cx="1784486" cy="157739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rgbClr val="3EC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нарушение сроков осуществления             процедур</a:t>
          </a:r>
          <a:endParaRPr lang="ru-RU" sz="1600" kern="1200" dirty="0"/>
        </a:p>
      </dsp:txBody>
      <dsp:txXfrm>
        <a:off x="4846888" y="445632"/>
        <a:ext cx="1692086" cy="1484999"/>
      </dsp:txXfrm>
    </dsp:sp>
    <dsp:sp modelId="{E630A413-3638-437B-8E59-A4406003B058}">
      <dsp:nvSpPr>
        <dsp:cNvPr id="0" name=""/>
        <dsp:cNvSpPr/>
      </dsp:nvSpPr>
      <dsp:spPr>
        <a:xfrm>
          <a:off x="6738792" y="997645"/>
          <a:ext cx="325669" cy="380972"/>
        </a:xfrm>
        <a:prstGeom prst="flowChartMerg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6738792" y="1073839"/>
        <a:ext cx="227968" cy="228584"/>
      </dsp:txXfrm>
    </dsp:sp>
    <dsp:sp modelId="{50B7272D-B100-41E1-A449-55BAEE6C1B6E}">
      <dsp:nvSpPr>
        <dsp:cNvPr id="0" name=""/>
        <dsp:cNvSpPr/>
      </dsp:nvSpPr>
      <dsp:spPr>
        <a:xfrm>
          <a:off x="7199646" y="399432"/>
          <a:ext cx="1762196" cy="1577399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понуждение осуществить процедуры за рамками «исчерпывающих перечней»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7245846" y="445632"/>
        <a:ext cx="1669796" cy="148499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19C2C8-0F22-4017-B8F8-882CC5437B08}">
      <dsp:nvSpPr>
        <dsp:cNvPr id="0" name=""/>
        <dsp:cNvSpPr/>
      </dsp:nvSpPr>
      <dsp:spPr>
        <a:xfrm rot="10800000">
          <a:off x="1192865" y="29285"/>
          <a:ext cx="4097457" cy="1881765"/>
        </a:xfrm>
        <a:prstGeom prst="homePlat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9538" tIns="53340" rIns="99568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Наименование, место нахождения, почтовый адрес, адрес электронной почты, телефон, факс заявителя – юридического лица (фамилия, имя, отчество, место жительства, почтовый адрес, адрес электронной почты, телефон, факс – индивидуального предпринимателя).</a:t>
          </a:r>
          <a:endParaRPr lang="ru-RU" sz="1400" kern="1200" dirty="0">
            <a:solidFill>
              <a:schemeClr val="tx1"/>
            </a:solidFill>
          </a:endParaRPr>
        </a:p>
      </dsp:txBody>
      <dsp:txXfrm rot="10800000">
        <a:off x="1663306" y="29285"/>
        <a:ext cx="3627016" cy="1881765"/>
      </dsp:txXfrm>
    </dsp:sp>
    <dsp:sp modelId="{E5D1FBB4-F48A-4AF3-B77C-3104BA933DCE}">
      <dsp:nvSpPr>
        <dsp:cNvPr id="0" name=""/>
        <dsp:cNvSpPr/>
      </dsp:nvSpPr>
      <dsp:spPr>
        <a:xfrm>
          <a:off x="853664" y="421885"/>
          <a:ext cx="948069" cy="875588"/>
        </a:xfrm>
        <a:prstGeom prst="ellips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3A8199-8923-4E53-B094-FEFBB75CEABD}">
      <dsp:nvSpPr>
        <dsp:cNvPr id="0" name=""/>
        <dsp:cNvSpPr/>
      </dsp:nvSpPr>
      <dsp:spPr>
        <a:xfrm rot="10800000">
          <a:off x="1291726" y="2238295"/>
          <a:ext cx="3949915" cy="1178165"/>
        </a:xfrm>
        <a:prstGeom prst="homePlat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9538" tIns="53340" rIns="99568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Наименование, адрес места нахождения, почтовый адрес, номер телефона лица, в отношении которого подано заявление.</a:t>
          </a:r>
          <a:endParaRPr lang="ru-RU" sz="1400" kern="1200" dirty="0">
            <a:solidFill>
              <a:schemeClr val="tx1"/>
            </a:solidFill>
          </a:endParaRPr>
        </a:p>
      </dsp:txBody>
      <dsp:txXfrm rot="10800000">
        <a:off x="1586267" y="2238295"/>
        <a:ext cx="3655374" cy="1178165"/>
      </dsp:txXfrm>
    </dsp:sp>
    <dsp:sp modelId="{347C3F5F-5B26-4F6B-BC9E-B17083CC250A}">
      <dsp:nvSpPr>
        <dsp:cNvPr id="0" name=""/>
        <dsp:cNvSpPr/>
      </dsp:nvSpPr>
      <dsp:spPr>
        <a:xfrm>
          <a:off x="988361" y="2395109"/>
          <a:ext cx="874976" cy="931834"/>
        </a:xfrm>
        <a:prstGeom prst="ellips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2862C3-FB23-4309-B25C-6205EA197EF2}">
      <dsp:nvSpPr>
        <dsp:cNvPr id="0" name=""/>
        <dsp:cNvSpPr/>
      </dsp:nvSpPr>
      <dsp:spPr>
        <a:xfrm rot="10800000">
          <a:off x="1283203" y="3764672"/>
          <a:ext cx="3949915" cy="1574947"/>
        </a:xfrm>
        <a:prstGeom prst="homePlate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9538" tIns="53340" rIns="99568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Описание нарушений процедур, включенных в исчерпывающие перечни процедур в сферах строительства, со ссылками на законы и (или) иные нормативные правовые акты, которыми установлен порядок их осуществления.</a:t>
          </a:r>
          <a:endParaRPr lang="ru-RU" sz="1400" kern="1200" dirty="0">
            <a:solidFill>
              <a:schemeClr val="tx1"/>
            </a:solidFill>
          </a:endParaRPr>
        </a:p>
      </dsp:txBody>
      <dsp:txXfrm rot="10800000">
        <a:off x="1676940" y="3764672"/>
        <a:ext cx="3556178" cy="1574947"/>
      </dsp:txXfrm>
    </dsp:sp>
    <dsp:sp modelId="{6624A244-A106-4D77-AE8A-AC979F382F00}">
      <dsp:nvSpPr>
        <dsp:cNvPr id="0" name=""/>
        <dsp:cNvSpPr/>
      </dsp:nvSpPr>
      <dsp:spPr>
        <a:xfrm>
          <a:off x="991053" y="4110172"/>
          <a:ext cx="867977" cy="882587"/>
        </a:xfrm>
        <a:prstGeom prst="ellips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4EE67-85F5-4BAD-91D2-19BABD5C77C0}" type="datetimeFigureOut">
              <a:rPr lang="ru-RU" smtClean="0"/>
              <a:t>01.06.2017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14290-2D5A-42AB-B722-A24712E2FE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830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14290-2D5A-42AB-B722-A24712E2FE6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997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14290-2D5A-42AB-B722-A24712E2FE69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737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E4AB-FE22-43B6-B608-4910D04953CB}" type="datetime1">
              <a:rPr lang="ru-RU" smtClean="0"/>
              <a:t>01.06.2017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BC30-3015-47EF-A966-67F38D8B3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99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5EADC-20B3-4DC2-81FF-977AFBCD35BE}" type="datetime1">
              <a:rPr lang="ru-RU" smtClean="0"/>
              <a:t>01.06.2017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BC30-3015-47EF-A966-67F38D8B3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35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8889-A00A-4408-BE8E-E686D7376AAE}" type="datetime1">
              <a:rPr lang="ru-RU" smtClean="0"/>
              <a:t>01.06.2017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BC30-3015-47EF-A966-67F38D8B3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17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6D40-B98A-4FC8-ACB7-9FB9265FB1A1}" type="datetime1">
              <a:rPr lang="ru-RU" smtClean="0"/>
              <a:t>01.06.2017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BC30-3015-47EF-A966-67F38D8B3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57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7E5D-D818-4844-AEF8-7234BEA0485A}" type="datetime1">
              <a:rPr lang="ru-RU" smtClean="0"/>
              <a:t>01.06.2017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BC30-3015-47EF-A966-67F38D8B3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869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6131-783D-4375-823C-8CD0AC5B6125}" type="datetime1">
              <a:rPr lang="ru-RU" smtClean="0"/>
              <a:t>01.06.2017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BC30-3015-47EF-A966-67F38D8B3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51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A563-6FA2-4224-93FB-A66FA1E8DAF8}" type="datetime1">
              <a:rPr lang="ru-RU" smtClean="0"/>
              <a:t>01.06.2017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BC30-3015-47EF-A966-67F38D8B3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64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BBA6D-157D-44F0-A573-6A4A12D4548D}" type="datetime1">
              <a:rPr lang="ru-RU" smtClean="0"/>
              <a:t>01.06.2017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BC30-3015-47EF-A966-67F38D8B3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38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38A3-22E9-44B2-824A-0825AA369BA9}" type="datetime1">
              <a:rPr lang="ru-RU" smtClean="0"/>
              <a:t>01.06.2017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BC30-3015-47EF-A966-67F38D8B3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33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799F-B682-4C95-9689-D6BD4681BE72}" type="datetime1">
              <a:rPr lang="ru-RU" smtClean="0"/>
              <a:t>01.06.2017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BC30-3015-47EF-A966-67F38D8B3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23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2C60-0651-4DFC-A4C9-EE2A445E2B64}" type="datetime1">
              <a:rPr lang="ru-RU" smtClean="0"/>
              <a:t>01.06.2017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BC30-3015-47EF-A966-67F38D8B3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93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805B9-AA14-4BE9-868C-5D141B458050}" type="datetime1">
              <a:rPr lang="ru-RU" smtClean="0"/>
              <a:t>01.06.2017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1BC30-3015-47EF-A966-67F38D8B3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6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2.xml"/><Relationship Id="rId13" Type="http://schemas.openxmlformats.org/officeDocument/2006/relationships/diagramQuickStyle" Target="../diagrams/quickStyle13.xml"/><Relationship Id="rId18" Type="http://schemas.openxmlformats.org/officeDocument/2006/relationships/diagramQuickStyle" Target="../diagrams/quickStyle14.xml"/><Relationship Id="rId26" Type="http://schemas.openxmlformats.org/officeDocument/2006/relationships/diagramData" Target="../diagrams/data16.xml"/><Relationship Id="rId3" Type="http://schemas.openxmlformats.org/officeDocument/2006/relationships/image" Target="../media/image4.jpeg"/><Relationship Id="rId21" Type="http://schemas.openxmlformats.org/officeDocument/2006/relationships/diagramData" Target="../diagrams/data15.xml"/><Relationship Id="rId34" Type="http://schemas.openxmlformats.org/officeDocument/2006/relationships/diagramColors" Target="../diagrams/colors17.xml"/><Relationship Id="rId7" Type="http://schemas.openxmlformats.org/officeDocument/2006/relationships/diagramLayout" Target="../diagrams/layout12.xml"/><Relationship Id="rId12" Type="http://schemas.openxmlformats.org/officeDocument/2006/relationships/diagramLayout" Target="../diagrams/layout13.xml"/><Relationship Id="rId17" Type="http://schemas.openxmlformats.org/officeDocument/2006/relationships/diagramLayout" Target="../diagrams/layout14.xml"/><Relationship Id="rId25" Type="http://schemas.microsoft.com/office/2007/relationships/diagramDrawing" Target="../diagrams/drawing15.xml"/><Relationship Id="rId33" Type="http://schemas.openxmlformats.org/officeDocument/2006/relationships/diagramQuickStyle" Target="../diagrams/quickStyle17.xml"/><Relationship Id="rId2" Type="http://schemas.openxmlformats.org/officeDocument/2006/relationships/image" Target="../media/image1.jpeg"/><Relationship Id="rId16" Type="http://schemas.openxmlformats.org/officeDocument/2006/relationships/diagramData" Target="../diagrams/data14.xml"/><Relationship Id="rId20" Type="http://schemas.microsoft.com/office/2007/relationships/diagramDrawing" Target="../diagrams/drawing14.xml"/><Relationship Id="rId29" Type="http://schemas.openxmlformats.org/officeDocument/2006/relationships/diagramColors" Target="../diagrams/colors1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2.xml"/><Relationship Id="rId11" Type="http://schemas.openxmlformats.org/officeDocument/2006/relationships/diagramData" Target="../diagrams/data13.xml"/><Relationship Id="rId24" Type="http://schemas.openxmlformats.org/officeDocument/2006/relationships/diagramColors" Target="../diagrams/colors15.xml"/><Relationship Id="rId32" Type="http://schemas.openxmlformats.org/officeDocument/2006/relationships/diagramLayout" Target="../diagrams/layout17.xml"/><Relationship Id="rId5" Type="http://schemas.openxmlformats.org/officeDocument/2006/relationships/image" Target="../media/image5.png"/><Relationship Id="rId15" Type="http://schemas.microsoft.com/office/2007/relationships/diagramDrawing" Target="../diagrams/drawing13.xml"/><Relationship Id="rId23" Type="http://schemas.openxmlformats.org/officeDocument/2006/relationships/diagramQuickStyle" Target="../diagrams/quickStyle15.xml"/><Relationship Id="rId28" Type="http://schemas.openxmlformats.org/officeDocument/2006/relationships/diagramQuickStyle" Target="../diagrams/quickStyle16.xml"/><Relationship Id="rId10" Type="http://schemas.microsoft.com/office/2007/relationships/diagramDrawing" Target="../diagrams/drawing12.xml"/><Relationship Id="rId19" Type="http://schemas.openxmlformats.org/officeDocument/2006/relationships/diagramColors" Target="../diagrams/colors14.xml"/><Relationship Id="rId31" Type="http://schemas.openxmlformats.org/officeDocument/2006/relationships/diagramData" Target="../diagrams/data17.xml"/><Relationship Id="rId4" Type="http://schemas.microsoft.com/office/2007/relationships/hdphoto" Target="../media/hdphoto2.wdp"/><Relationship Id="rId9" Type="http://schemas.openxmlformats.org/officeDocument/2006/relationships/diagramColors" Target="../diagrams/colors12.xml"/><Relationship Id="rId14" Type="http://schemas.openxmlformats.org/officeDocument/2006/relationships/diagramColors" Target="../diagrams/colors13.xml"/><Relationship Id="rId22" Type="http://schemas.openxmlformats.org/officeDocument/2006/relationships/diagramLayout" Target="../diagrams/layout15.xml"/><Relationship Id="rId27" Type="http://schemas.openxmlformats.org/officeDocument/2006/relationships/diagramLayout" Target="../diagrams/layout16.xml"/><Relationship Id="rId30" Type="http://schemas.microsoft.com/office/2007/relationships/diagramDrawing" Target="../diagrams/drawing16.xml"/><Relationship Id="rId35" Type="http://schemas.microsoft.com/office/2007/relationships/diagramDrawing" Target="../diagrams/drawing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5.png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8.xml"/><Relationship Id="rId3" Type="http://schemas.openxmlformats.org/officeDocument/2006/relationships/image" Target="../media/image4.jpeg"/><Relationship Id="rId7" Type="http://schemas.openxmlformats.org/officeDocument/2006/relationships/diagramLayout" Target="../diagrams/layout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8.xml"/><Relationship Id="rId5" Type="http://schemas.openxmlformats.org/officeDocument/2006/relationships/image" Target="../media/image5.png"/><Relationship Id="rId10" Type="http://schemas.microsoft.com/office/2007/relationships/diagramDrawing" Target="../diagrams/drawing18.xml"/><Relationship Id="rId4" Type="http://schemas.microsoft.com/office/2007/relationships/hdphoto" Target="../media/hdphoto2.wdp"/><Relationship Id="rId9" Type="http://schemas.openxmlformats.org/officeDocument/2006/relationships/diagramColors" Target="../diagrams/colors1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9.xml"/><Relationship Id="rId13" Type="http://schemas.openxmlformats.org/officeDocument/2006/relationships/diagramQuickStyle" Target="../diagrams/quickStyle20.xml"/><Relationship Id="rId18" Type="http://schemas.openxmlformats.org/officeDocument/2006/relationships/image" Target="../media/image16.png"/><Relationship Id="rId3" Type="http://schemas.openxmlformats.org/officeDocument/2006/relationships/image" Target="../media/image4.jpeg"/><Relationship Id="rId7" Type="http://schemas.openxmlformats.org/officeDocument/2006/relationships/diagramLayout" Target="../diagrams/layout19.xml"/><Relationship Id="rId12" Type="http://schemas.openxmlformats.org/officeDocument/2006/relationships/diagramLayout" Target="../diagrams/layout20.xml"/><Relationship Id="rId17" Type="http://schemas.openxmlformats.org/officeDocument/2006/relationships/image" Target="../media/image15.jpeg"/><Relationship Id="rId2" Type="http://schemas.openxmlformats.org/officeDocument/2006/relationships/image" Target="../media/image1.jpeg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9.xml"/><Relationship Id="rId11" Type="http://schemas.openxmlformats.org/officeDocument/2006/relationships/diagramData" Target="../diagrams/data20.xml"/><Relationship Id="rId5" Type="http://schemas.openxmlformats.org/officeDocument/2006/relationships/image" Target="../media/image5.png"/><Relationship Id="rId15" Type="http://schemas.microsoft.com/office/2007/relationships/diagramDrawing" Target="../diagrams/drawing20.xml"/><Relationship Id="rId10" Type="http://schemas.microsoft.com/office/2007/relationships/diagramDrawing" Target="../diagrams/drawing19.xml"/><Relationship Id="rId19" Type="http://schemas.openxmlformats.org/officeDocument/2006/relationships/image" Target="../media/image17.png"/><Relationship Id="rId4" Type="http://schemas.microsoft.com/office/2007/relationships/hdphoto" Target="../media/hdphoto2.wdp"/><Relationship Id="rId9" Type="http://schemas.openxmlformats.org/officeDocument/2006/relationships/diagramColors" Target="../diagrams/colors19.xml"/><Relationship Id="rId14" Type="http://schemas.openxmlformats.org/officeDocument/2006/relationships/diagramColors" Target="../diagrams/colors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2.wdp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1.xml"/><Relationship Id="rId3" Type="http://schemas.openxmlformats.org/officeDocument/2006/relationships/image" Target="../media/image4.jpeg"/><Relationship Id="rId7" Type="http://schemas.openxmlformats.org/officeDocument/2006/relationships/diagramLayout" Target="../diagrams/layout2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1.xml"/><Relationship Id="rId5" Type="http://schemas.openxmlformats.org/officeDocument/2006/relationships/image" Target="../media/image5.png"/><Relationship Id="rId10" Type="http://schemas.microsoft.com/office/2007/relationships/diagramDrawing" Target="../diagrams/drawing21.xml"/><Relationship Id="rId4" Type="http://schemas.microsoft.com/office/2007/relationships/hdphoto" Target="../media/hdphoto2.wdp"/><Relationship Id="rId9" Type="http://schemas.openxmlformats.org/officeDocument/2006/relationships/diagramColors" Target="../diagrams/colors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2.wdp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2.xml"/><Relationship Id="rId3" Type="http://schemas.openxmlformats.org/officeDocument/2006/relationships/image" Target="../media/image1.jpeg"/><Relationship Id="rId7" Type="http://schemas.openxmlformats.org/officeDocument/2006/relationships/diagramData" Target="../diagrams/data2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microsoft.com/office/2007/relationships/diagramDrawing" Target="../diagrams/drawing22.xml"/><Relationship Id="rId5" Type="http://schemas.microsoft.com/office/2007/relationships/hdphoto" Target="../media/hdphoto2.wdp"/><Relationship Id="rId10" Type="http://schemas.openxmlformats.org/officeDocument/2006/relationships/diagramColors" Target="../diagrams/colors22.xml"/><Relationship Id="rId4" Type="http://schemas.openxmlformats.org/officeDocument/2006/relationships/image" Target="../media/image4.jpeg"/><Relationship Id="rId9" Type="http://schemas.openxmlformats.org/officeDocument/2006/relationships/diagramQuickStyle" Target="../diagrams/quickStyle2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jpeg"/><Relationship Id="rId7" Type="http://schemas.openxmlformats.org/officeDocument/2006/relationships/diagramLayout" Target="../diagrams/layou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image" Target="../media/image6.jpeg"/><Relationship Id="rId5" Type="http://schemas.openxmlformats.org/officeDocument/2006/relationships/image" Target="../media/image5.png"/><Relationship Id="rId10" Type="http://schemas.microsoft.com/office/2007/relationships/diagramDrawing" Target="../diagrams/drawing1.xml"/><Relationship Id="rId4" Type="http://schemas.microsoft.com/office/2007/relationships/hdphoto" Target="../media/hdphoto2.wdp"/><Relationship Id="rId9" Type="http://schemas.openxmlformats.org/officeDocument/2006/relationships/diagramColors" Target="../diagrams/colors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QuickStyle" Target="../diagrams/quickStyle3.xml"/><Relationship Id="rId18" Type="http://schemas.openxmlformats.org/officeDocument/2006/relationships/diagramQuickStyle" Target="../diagrams/quickStyle4.xml"/><Relationship Id="rId26" Type="http://schemas.openxmlformats.org/officeDocument/2006/relationships/diagramData" Target="../diagrams/data6.xml"/><Relationship Id="rId39" Type="http://schemas.openxmlformats.org/officeDocument/2006/relationships/diagramColors" Target="../diagrams/colors8.xml"/><Relationship Id="rId3" Type="http://schemas.openxmlformats.org/officeDocument/2006/relationships/image" Target="../media/image4.jpeg"/><Relationship Id="rId21" Type="http://schemas.openxmlformats.org/officeDocument/2006/relationships/diagramData" Target="../diagrams/data5.xml"/><Relationship Id="rId34" Type="http://schemas.openxmlformats.org/officeDocument/2006/relationships/diagramColors" Target="../diagrams/colors7.xml"/><Relationship Id="rId7" Type="http://schemas.openxmlformats.org/officeDocument/2006/relationships/diagramLayout" Target="../diagrams/layout2.xml"/><Relationship Id="rId12" Type="http://schemas.openxmlformats.org/officeDocument/2006/relationships/diagramLayout" Target="../diagrams/layout3.xml"/><Relationship Id="rId17" Type="http://schemas.openxmlformats.org/officeDocument/2006/relationships/diagramLayout" Target="../diagrams/layout4.xml"/><Relationship Id="rId25" Type="http://schemas.microsoft.com/office/2007/relationships/diagramDrawing" Target="../diagrams/drawing5.xml"/><Relationship Id="rId33" Type="http://schemas.openxmlformats.org/officeDocument/2006/relationships/diagramQuickStyle" Target="../diagrams/quickStyle7.xml"/><Relationship Id="rId38" Type="http://schemas.openxmlformats.org/officeDocument/2006/relationships/diagramQuickStyle" Target="../diagrams/quickStyle8.xml"/><Relationship Id="rId2" Type="http://schemas.openxmlformats.org/officeDocument/2006/relationships/image" Target="../media/image1.jpeg"/><Relationship Id="rId16" Type="http://schemas.openxmlformats.org/officeDocument/2006/relationships/diagramData" Target="../diagrams/data4.xml"/><Relationship Id="rId20" Type="http://schemas.microsoft.com/office/2007/relationships/diagramDrawing" Target="../diagrams/drawing4.xml"/><Relationship Id="rId29" Type="http://schemas.openxmlformats.org/officeDocument/2006/relationships/diagramColors" Target="../diagrams/colors6.xml"/><Relationship Id="rId41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openxmlformats.org/officeDocument/2006/relationships/diagramData" Target="../diagrams/data3.xml"/><Relationship Id="rId24" Type="http://schemas.openxmlformats.org/officeDocument/2006/relationships/diagramColors" Target="../diagrams/colors5.xml"/><Relationship Id="rId32" Type="http://schemas.openxmlformats.org/officeDocument/2006/relationships/diagramLayout" Target="../diagrams/layout7.xml"/><Relationship Id="rId37" Type="http://schemas.openxmlformats.org/officeDocument/2006/relationships/diagramLayout" Target="../diagrams/layout8.xml"/><Relationship Id="rId40" Type="http://schemas.microsoft.com/office/2007/relationships/diagramDrawing" Target="../diagrams/drawing8.xml"/><Relationship Id="rId5" Type="http://schemas.openxmlformats.org/officeDocument/2006/relationships/image" Target="../media/image5.png"/><Relationship Id="rId15" Type="http://schemas.microsoft.com/office/2007/relationships/diagramDrawing" Target="../diagrams/drawing3.xml"/><Relationship Id="rId23" Type="http://schemas.openxmlformats.org/officeDocument/2006/relationships/diagramQuickStyle" Target="../diagrams/quickStyle5.xml"/><Relationship Id="rId28" Type="http://schemas.openxmlformats.org/officeDocument/2006/relationships/diagramQuickStyle" Target="../diagrams/quickStyle6.xml"/><Relationship Id="rId36" Type="http://schemas.openxmlformats.org/officeDocument/2006/relationships/diagramData" Target="../diagrams/data8.xml"/><Relationship Id="rId10" Type="http://schemas.microsoft.com/office/2007/relationships/diagramDrawing" Target="../diagrams/drawing2.xml"/><Relationship Id="rId19" Type="http://schemas.openxmlformats.org/officeDocument/2006/relationships/diagramColors" Target="../diagrams/colors4.xml"/><Relationship Id="rId31" Type="http://schemas.openxmlformats.org/officeDocument/2006/relationships/diagramData" Target="../diagrams/data7.xml"/><Relationship Id="rId4" Type="http://schemas.microsoft.com/office/2007/relationships/hdphoto" Target="../media/hdphoto2.wdp"/><Relationship Id="rId9" Type="http://schemas.openxmlformats.org/officeDocument/2006/relationships/diagramColors" Target="../diagrams/colors2.xml"/><Relationship Id="rId14" Type="http://schemas.openxmlformats.org/officeDocument/2006/relationships/diagramColors" Target="../diagrams/colors3.xml"/><Relationship Id="rId22" Type="http://schemas.openxmlformats.org/officeDocument/2006/relationships/diagramLayout" Target="../diagrams/layout5.xml"/><Relationship Id="rId27" Type="http://schemas.openxmlformats.org/officeDocument/2006/relationships/diagramLayout" Target="../diagrams/layout6.xml"/><Relationship Id="rId30" Type="http://schemas.microsoft.com/office/2007/relationships/diagramDrawing" Target="../diagrams/drawing6.xml"/><Relationship Id="rId35" Type="http://schemas.microsoft.com/office/2007/relationships/diagramDrawing" Target="../diagrams/drawin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9.xml"/><Relationship Id="rId13" Type="http://schemas.openxmlformats.org/officeDocument/2006/relationships/image" Target="../media/image10.png"/><Relationship Id="rId3" Type="http://schemas.openxmlformats.org/officeDocument/2006/relationships/image" Target="../media/image4.jpeg"/><Relationship Id="rId7" Type="http://schemas.openxmlformats.org/officeDocument/2006/relationships/diagramLayout" Target="../diagrams/layout9.xml"/><Relationship Id="rId12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9.xml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microsoft.com/office/2007/relationships/diagramDrawing" Target="../diagrams/drawing9.xml"/><Relationship Id="rId4" Type="http://schemas.microsoft.com/office/2007/relationships/hdphoto" Target="../media/hdphoto2.wdp"/><Relationship Id="rId9" Type="http://schemas.openxmlformats.org/officeDocument/2006/relationships/diagramColors" Target="../diagrams/colors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5.png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0.xml"/><Relationship Id="rId3" Type="http://schemas.openxmlformats.org/officeDocument/2006/relationships/image" Target="../media/image4.jpeg"/><Relationship Id="rId7" Type="http://schemas.openxmlformats.org/officeDocument/2006/relationships/diagramLayout" Target="../diagrams/layou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0.xml"/><Relationship Id="rId5" Type="http://schemas.openxmlformats.org/officeDocument/2006/relationships/image" Target="../media/image5.png"/><Relationship Id="rId10" Type="http://schemas.microsoft.com/office/2007/relationships/diagramDrawing" Target="../diagrams/drawing10.xml"/><Relationship Id="rId4" Type="http://schemas.microsoft.com/office/2007/relationships/hdphoto" Target="../media/hdphoto2.wdp"/><Relationship Id="rId9" Type="http://schemas.openxmlformats.org/officeDocument/2006/relationships/diagramColors" Target="../diagrams/colors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1.xml"/><Relationship Id="rId3" Type="http://schemas.openxmlformats.org/officeDocument/2006/relationships/image" Target="../media/image4.jpeg"/><Relationship Id="rId7" Type="http://schemas.openxmlformats.org/officeDocument/2006/relationships/diagramLayout" Target="../diagrams/layou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1.xml"/><Relationship Id="rId5" Type="http://schemas.openxmlformats.org/officeDocument/2006/relationships/image" Target="../media/image5.png"/><Relationship Id="rId10" Type="http://schemas.microsoft.com/office/2007/relationships/diagramDrawing" Target="../diagrams/drawing11.xml"/><Relationship Id="rId4" Type="http://schemas.microsoft.com/office/2007/relationships/hdphoto" Target="../media/hdphoto2.wdp"/><Relationship Id="rId9" Type="http://schemas.openxmlformats.org/officeDocument/2006/relationships/diagramColors" Target="../diagrams/colors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27756" y="540263"/>
            <a:ext cx="9176692" cy="6345121"/>
            <a:chOff x="-27756" y="548680"/>
            <a:chExt cx="9176692" cy="6345121"/>
          </a:xfrm>
        </p:grpSpPr>
        <p:pic>
          <p:nvPicPr>
            <p:cNvPr id="1028" name="Picture 4" descr="http://izoozi.ru/wall/big/50161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562"/>
            <a:stretch/>
          </p:blipFill>
          <p:spPr bwMode="auto">
            <a:xfrm rot="5400000">
              <a:off x="2306611" y="51476"/>
              <a:ext cx="4535714" cy="9148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" name="Picture 7" descr="http://img-fotki.yandex.ru/get/6436/206429358.30/0_b5d03_8699464_XXXL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199"/>
            <a:stretch/>
          </p:blipFill>
          <p:spPr bwMode="auto">
            <a:xfrm flipV="1">
              <a:off x="-27756" y="2291331"/>
              <a:ext cx="9176692" cy="133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4" name="Picture 2" descr="http://www.belokatai.ru/Image/cache/news_87e2610851f9fc7079de249d19995e60_300_auto_151221_144904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20000"/>
                      </a14:imgEffect>
                      <a14:imgEffect>
                        <a14:brightnessContrast contrast="7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548680"/>
              <a:ext cx="3649588" cy="1406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Subtitle 2"/>
          <p:cNvSpPr txBox="1">
            <a:spLocks/>
          </p:cNvSpPr>
          <p:nvPr/>
        </p:nvSpPr>
        <p:spPr>
          <a:xfrm>
            <a:off x="683568" y="2873344"/>
            <a:ext cx="756084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ru-RU" sz="4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«Административное обжалование в строительстве»</a:t>
            </a:r>
            <a:endParaRPr lang="en-US" sz="4400" b="1" spc="-15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10" name="Нижний колонтитул 2"/>
          <p:cNvSpPr txBox="1">
            <a:spLocks/>
          </p:cNvSpPr>
          <p:nvPr/>
        </p:nvSpPr>
        <p:spPr>
          <a:xfrm>
            <a:off x="5508104" y="4869160"/>
            <a:ext cx="3361556" cy="1487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Подготовлено:  Раденко  М.М.</a:t>
            </a:r>
          </a:p>
          <a:p>
            <a:pPr algn="l"/>
            <a:r>
              <a:rPr lang="ru-RU" sz="1400" i="1" dirty="0" smtClean="0">
                <a:solidFill>
                  <a:schemeClr val="bg1">
                    <a:lumMod val="50000"/>
                  </a:schemeClr>
                </a:solidFill>
              </a:rPr>
              <a:t>Зам.начальника отдела административного обжалования  в строительстве  управления контроля  строительства и природных ресурсов ФАС России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899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0" y="0"/>
            <a:ext cx="9148936" cy="6867071"/>
            <a:chOff x="0" y="0"/>
            <a:chExt cx="9148936" cy="6867071"/>
          </a:xfrm>
        </p:grpSpPr>
        <p:pic>
          <p:nvPicPr>
            <p:cNvPr id="6" name="Picture 4" descr="http://izoozi.ru/wall/big/5016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402"/>
            <a:stretch/>
          </p:blipFill>
          <p:spPr bwMode="auto">
            <a:xfrm rot="5400000">
              <a:off x="4489196" y="2207332"/>
              <a:ext cx="170543" cy="9148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4" descr="C:\Users\АЛЕНУШКА\Desktop\_23-2147509522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5000" contrast="1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870" b="1"/>
            <a:stretch/>
          </p:blipFill>
          <p:spPr bwMode="auto">
            <a:xfrm rot="10800000">
              <a:off x="0" y="0"/>
              <a:ext cx="9148936" cy="2060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Федеральная Антимонопольная Служба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47" y="130351"/>
              <a:ext cx="706989" cy="767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90007361"/>
              </p:ext>
            </p:extLst>
          </p:nvPr>
        </p:nvGraphicFramePr>
        <p:xfrm>
          <a:off x="564515" y="3573016"/>
          <a:ext cx="1980502" cy="1386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022965104"/>
              </p:ext>
            </p:extLst>
          </p:nvPr>
        </p:nvGraphicFramePr>
        <p:xfrm>
          <a:off x="2443740" y="1556792"/>
          <a:ext cx="2344284" cy="1152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913485607"/>
              </p:ext>
            </p:extLst>
          </p:nvPr>
        </p:nvGraphicFramePr>
        <p:xfrm>
          <a:off x="1331640" y="5006084"/>
          <a:ext cx="2304256" cy="1591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337560080"/>
              </p:ext>
            </p:extLst>
          </p:nvPr>
        </p:nvGraphicFramePr>
        <p:xfrm>
          <a:off x="5724128" y="2060849"/>
          <a:ext cx="1224136" cy="1296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3865829824"/>
              </p:ext>
            </p:extLst>
          </p:nvPr>
        </p:nvGraphicFramePr>
        <p:xfrm>
          <a:off x="4993612" y="4958831"/>
          <a:ext cx="2885097" cy="1471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6" r:lo="rId27" r:qs="rId28" r:cs="rId29"/>
          </a:graphicData>
        </a:graphic>
      </p:graphicFrame>
      <p:graphicFrame>
        <p:nvGraphicFramePr>
          <p:cNvPr id="28" name="Схема 27"/>
          <p:cNvGraphicFramePr/>
          <p:nvPr>
            <p:extLst>
              <p:ext uri="{D42A27DB-BD31-4B8C-83A1-F6EECF244321}">
                <p14:modId xmlns:p14="http://schemas.microsoft.com/office/powerpoint/2010/main" val="716353377"/>
              </p:ext>
            </p:extLst>
          </p:nvPr>
        </p:nvGraphicFramePr>
        <p:xfrm>
          <a:off x="3819954" y="326192"/>
          <a:ext cx="5328982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1" r:lo="rId32" r:qs="rId33" r:cs="rId34"/>
          </a:graphicData>
        </a:graphic>
      </p:graphicFrame>
      <p:sp>
        <p:nvSpPr>
          <p:cNvPr id="21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7046913" y="6580188"/>
            <a:ext cx="2133600" cy="304800"/>
          </a:xfrm>
        </p:spPr>
        <p:txBody>
          <a:bodyPr/>
          <a:lstStyle/>
          <a:p>
            <a:fld id="{6DEBC92E-39BB-49EB-8567-906EA4F7A241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6492" y="2420888"/>
            <a:ext cx="821479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7345" algn="just">
              <a:spcAft>
                <a:spcPts val="0"/>
              </a:spcAft>
            </a:pP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Антимонопольный орган выдает </a:t>
            </a:r>
            <a:r>
              <a:rPr lang="ru-RU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обязательное для исполнения предписания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о совершении действий, направленных на устранение нарушений порядка осуществления в отношении юридических лиц и индивидуальных предпринимателей, являющихся субъектами градостроительных отношений, процедур, включенных в исчерпывающие перечни процедур в сферах строительства, в том числе предписания</a:t>
            </a:r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347345" algn="just">
              <a:spcAft>
                <a:spcPts val="0"/>
              </a:spcAft>
            </a:pPr>
            <a:endParaRPr lang="ru-RU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о заключении </a:t>
            </a:r>
            <a:r>
              <a:rPr lang="ru-RU" sz="1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договоров;</a:t>
            </a:r>
            <a:endParaRPr lang="ru-RU" sz="16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об изменении условий </a:t>
            </a:r>
            <a:r>
              <a:rPr lang="ru-RU" sz="1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договоров</a:t>
            </a:r>
            <a:r>
              <a:rPr lang="ru-RU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b="1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расторжении </a:t>
            </a:r>
            <a:r>
              <a:rPr lang="ru-RU" sz="1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договоров.</a:t>
            </a:r>
            <a:endParaRPr lang="ru-RU" sz="16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2847165" y="316469"/>
            <a:ext cx="6001910" cy="1228839"/>
            <a:chOff x="-1340748" y="149930"/>
            <a:chExt cx="4708860" cy="1141920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-1340748" y="149930"/>
              <a:ext cx="4708860" cy="11419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кругленный прямоугольник 4"/>
            <p:cNvSpPr/>
            <p:nvPr/>
          </p:nvSpPr>
          <p:spPr>
            <a:xfrm>
              <a:off x="-1071918" y="205674"/>
              <a:ext cx="4278603" cy="1030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Подпункт «Б» и «В» пункта 3.1 части 1 статьи 23 Закона о защите конкуренции </a:t>
              </a:r>
              <a:endParaRPr lang="ru-RU" sz="23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222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-4936" y="-134482"/>
            <a:ext cx="9148936" cy="6867071"/>
            <a:chOff x="0" y="0"/>
            <a:chExt cx="9148936" cy="6867071"/>
          </a:xfrm>
        </p:grpSpPr>
        <p:pic>
          <p:nvPicPr>
            <p:cNvPr id="6" name="Picture 4" descr="http://izoozi.ru/wall/big/5016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402"/>
            <a:stretch/>
          </p:blipFill>
          <p:spPr bwMode="auto">
            <a:xfrm rot="5400000">
              <a:off x="4489196" y="2207332"/>
              <a:ext cx="170543" cy="9148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14" descr="C:\Users\АЛЕНУШКА\Desktop\_23-2147509522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5000" contrast="1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870" b="1"/>
            <a:stretch/>
          </p:blipFill>
          <p:spPr bwMode="auto">
            <a:xfrm rot="10800000">
              <a:off x="0" y="0"/>
              <a:ext cx="9148936" cy="2060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Федеральная Антимонопольная Служба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47" y="130351"/>
              <a:ext cx="706989" cy="767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7046913" y="6580188"/>
            <a:ext cx="2133600" cy="304800"/>
          </a:xfrm>
        </p:spPr>
        <p:txBody>
          <a:bodyPr/>
          <a:lstStyle/>
          <a:p>
            <a:fld id="{6DEBC92E-39BB-49EB-8567-906EA4F7A241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2276872"/>
            <a:ext cx="5832648" cy="119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9.21.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cs typeface="Times New Roman" panose="02020603050405020304" pitchFamily="18" charset="0"/>
              </a:rPr>
              <a:t>Нарушение </a:t>
            </a:r>
            <a:r>
              <a:rPr lang="ru-RU" sz="1600" dirty="0">
                <a:cs typeface="Times New Roman" panose="02020603050405020304" pitchFamily="18" charset="0"/>
              </a:rPr>
              <a:t>правил (порядка </a:t>
            </a:r>
            <a:r>
              <a:rPr lang="ru-RU" sz="1600" dirty="0" smtClean="0">
                <a:cs typeface="Times New Roman" panose="02020603050405020304" pitchFamily="18" charset="0"/>
              </a:rPr>
              <a:t>обеспечения) недискриминационного </a:t>
            </a:r>
            <a:r>
              <a:rPr lang="ru-RU" sz="1600" dirty="0">
                <a:cs typeface="Times New Roman" panose="02020603050405020304" pitchFamily="18" charset="0"/>
              </a:rPr>
              <a:t>доступа, порядка </a:t>
            </a:r>
            <a:r>
              <a:rPr lang="ru-RU" sz="1600" dirty="0" smtClean="0">
                <a:cs typeface="Times New Roman" panose="02020603050405020304" pitchFamily="18" charset="0"/>
              </a:rPr>
              <a:t>подключения (технологического </a:t>
            </a:r>
            <a:r>
              <a:rPr lang="ru-RU" sz="1600" dirty="0">
                <a:cs typeface="Times New Roman" panose="02020603050405020304" pitchFamily="18" charset="0"/>
              </a:rPr>
              <a:t>присоединения</a:t>
            </a:r>
            <a:r>
              <a:rPr lang="ru-RU" sz="1600" dirty="0" smtClean="0">
                <a:cs typeface="Times New Roman" panose="02020603050405020304" pitchFamily="18" charset="0"/>
              </a:rPr>
              <a:t>).</a:t>
            </a:r>
            <a:endParaRPr lang="ru-RU" sz="1600" dirty="0">
              <a:effectLst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87825" y="3933056"/>
            <a:ext cx="5760639" cy="94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14.9.1.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cs typeface="Times New Roman" panose="02020603050405020304" pitchFamily="18" charset="0"/>
              </a:rPr>
              <a:t>Нарушение порядка осуществления процедур, включенных в исчерпывающие перечни процедур в сферах строительства.</a:t>
            </a:r>
            <a:endParaRPr lang="ru-RU" sz="1600" dirty="0">
              <a:effectLst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://www.test.uic68.ru/wp-content/uploads/2015/06/%D0%BA%D0%BE%D0%B0%D0%BF-740x102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05" y="1979875"/>
            <a:ext cx="2203432" cy="304907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55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3111" y="1"/>
            <a:ext cx="9148936" cy="6867071"/>
            <a:chOff x="0" y="0"/>
            <a:chExt cx="9148936" cy="6867071"/>
          </a:xfrm>
        </p:grpSpPr>
        <p:pic>
          <p:nvPicPr>
            <p:cNvPr id="6" name="Picture 4" descr="http://izoozi.ru/wall/big/5016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402"/>
            <a:stretch/>
          </p:blipFill>
          <p:spPr bwMode="auto">
            <a:xfrm rot="5400000">
              <a:off x="4489196" y="2207332"/>
              <a:ext cx="170543" cy="9148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14" descr="C:\Users\АЛЕНУШКА\Desktop\_23-2147509522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5000" contrast="1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870" b="1"/>
            <a:stretch/>
          </p:blipFill>
          <p:spPr bwMode="auto">
            <a:xfrm rot="10800000">
              <a:off x="0" y="0"/>
              <a:ext cx="9148936" cy="2060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Федеральная Антимонопольная Служба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47" y="130351"/>
              <a:ext cx="706989" cy="767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7046913" y="6580188"/>
            <a:ext cx="2133600" cy="304800"/>
          </a:xfrm>
        </p:spPr>
        <p:txBody>
          <a:bodyPr/>
          <a:lstStyle/>
          <a:p>
            <a:fld id="{6DEBC92E-39BB-49EB-8567-906EA4F7A241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53575172"/>
              </p:ext>
            </p:extLst>
          </p:nvPr>
        </p:nvGraphicFramePr>
        <p:xfrm>
          <a:off x="579752" y="2060850"/>
          <a:ext cx="8090191" cy="232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32482" y="4581128"/>
            <a:ext cx="809019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/>
              <a:t>Выявленные нарушения: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нарушен </a:t>
            </a:r>
            <a:r>
              <a:rPr lang="ru-RU" sz="1600" dirty="0"/>
              <a:t>срок выдачи разрешения на строительство </a:t>
            </a:r>
            <a:r>
              <a:rPr lang="ru-RU" sz="1600" b="1" dirty="0"/>
              <a:t>(3</a:t>
            </a:r>
            <a:r>
              <a:rPr lang="ru-RU" sz="1600" b="1" dirty="0" smtClean="0"/>
              <a:t>)</a:t>
            </a:r>
            <a:r>
              <a:rPr lang="ru-RU" sz="1600" dirty="0" smtClean="0"/>
              <a:t>;</a:t>
            </a:r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нарушен </a:t>
            </a:r>
            <a:r>
              <a:rPr lang="ru-RU" sz="1600" dirty="0"/>
              <a:t>срок внесения изменений в разрешение на строительство </a:t>
            </a:r>
            <a:r>
              <a:rPr lang="ru-RU" sz="1600" b="1" dirty="0"/>
              <a:t>(1</a:t>
            </a:r>
            <a:r>
              <a:rPr lang="ru-RU" sz="1600" b="1" dirty="0" smtClean="0"/>
              <a:t>)</a:t>
            </a:r>
            <a:r>
              <a:rPr lang="ru-RU" sz="1600" dirty="0" smtClean="0"/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 </a:t>
            </a:r>
            <a:r>
              <a:rPr lang="ru-RU" sz="1600" dirty="0"/>
              <a:t>отказано в технологическом подключении к централизованной системе </a:t>
            </a:r>
            <a:r>
              <a:rPr lang="ru-RU" sz="1600" dirty="0" smtClean="0"/>
              <a:t>водоотведения </a:t>
            </a:r>
            <a:r>
              <a:rPr lang="ru-RU" sz="1600" dirty="0"/>
              <a:t>жилого дома</a:t>
            </a:r>
            <a:r>
              <a:rPr lang="ru-RU" sz="1600" b="1" dirty="0"/>
              <a:t> (1</a:t>
            </a:r>
            <a:r>
              <a:rPr lang="ru-RU" sz="1600" b="1" dirty="0" smtClean="0"/>
              <a:t>);</a:t>
            </a:r>
            <a:endParaRPr lang="ru-RU" sz="16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/>
              <a:t>нарушен </a:t>
            </a:r>
            <a:r>
              <a:rPr lang="ru-RU" sz="1600" dirty="0"/>
              <a:t>срок рассмотрения обращения по внесению изменений в территориальную зону </a:t>
            </a:r>
            <a:r>
              <a:rPr lang="ru-RU" sz="1600" b="1" dirty="0"/>
              <a:t>(1)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695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0" y="0"/>
            <a:ext cx="9148936" cy="6867071"/>
            <a:chOff x="0" y="0"/>
            <a:chExt cx="9148936" cy="6867071"/>
          </a:xfrm>
        </p:grpSpPr>
        <p:pic>
          <p:nvPicPr>
            <p:cNvPr id="6" name="Picture 4" descr="http://izoozi.ru/wall/big/5016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402"/>
            <a:stretch/>
          </p:blipFill>
          <p:spPr bwMode="auto">
            <a:xfrm rot="5400000">
              <a:off x="4489196" y="2207332"/>
              <a:ext cx="170543" cy="9148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4" descr="C:\Users\АЛЕНУШКА\Desktop\_23-2147509522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5000" contrast="1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870" b="1"/>
            <a:stretch/>
          </p:blipFill>
          <p:spPr bwMode="auto">
            <a:xfrm rot="10800000">
              <a:off x="0" y="0"/>
              <a:ext cx="9148936" cy="2060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Федеральная Антимонопольная Служба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47" y="130351"/>
              <a:ext cx="706989" cy="767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920338914"/>
              </p:ext>
            </p:extLst>
          </p:nvPr>
        </p:nvGraphicFramePr>
        <p:xfrm>
          <a:off x="3869103" y="326192"/>
          <a:ext cx="5095385" cy="130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6" name="Содержимое 2"/>
          <p:cNvSpPr>
            <a:spLocks noGrp="1"/>
          </p:cNvSpPr>
          <p:nvPr>
            <p:ph idx="1"/>
          </p:nvPr>
        </p:nvSpPr>
        <p:spPr>
          <a:xfrm>
            <a:off x="325996" y="5733256"/>
            <a:ext cx="8710500" cy="89369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*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Распоряжение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Правительства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Российской Федерации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от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29 июля 2013 года № 1336-р </a:t>
            </a:r>
            <a:r>
              <a:rPr lang="en-US" sz="1200" i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en-US" sz="1200" i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«Об утверждении плана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мероприятий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(«дорожная карта») «Совершенствование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правового регулирования градостроительной деятельности и улучшение предпринимательского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ru-RU" sz="1200" i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климата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 сфере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строительства».</a:t>
            </a:r>
            <a:endParaRPr lang="ru-RU" sz="1200" i="1" dirty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3" y="6580188"/>
            <a:ext cx="2133600" cy="304800"/>
          </a:xfrm>
        </p:spPr>
        <p:txBody>
          <a:bodyPr/>
          <a:lstStyle/>
          <a:p>
            <a:pPr>
              <a:defRPr/>
            </a:pPr>
            <a:fld id="{19788908-7B32-4B2F-907A-3D7710DA9E9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0904752"/>
              </p:ext>
            </p:extLst>
          </p:nvPr>
        </p:nvGraphicFramePr>
        <p:xfrm>
          <a:off x="253987" y="2060849"/>
          <a:ext cx="8640960" cy="3672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1979712" y="476673"/>
            <a:ext cx="6668657" cy="1296143"/>
            <a:chOff x="-1340748" y="149930"/>
            <a:chExt cx="4708860" cy="1141920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-1340748" y="149930"/>
              <a:ext cx="4708860" cy="11419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-1071918" y="205674"/>
              <a:ext cx="4278603" cy="1030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План мероприятий предусматривает утверждение исчерпывающих перечней процедур</a:t>
              </a:r>
              <a:endParaRPr lang="ru-RU" sz="24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4098" name="Picture 2" descr="https://c758759.ssl.cf2.rackcdn.com/large/92077.jpg"/>
          <p:cNvPicPr>
            <a:picLocks noChangeAspect="1" noChangeArrowheads="1"/>
          </p:cNvPicPr>
          <p:nvPr/>
        </p:nvPicPr>
        <p:blipFill>
          <a:blip r:embed="rId1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415" y="2405515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reduktorntc.ovvk.net/im/montazh-inzhenernyh-sistem.jpg"/>
          <p:cNvPicPr>
            <a:picLocks noChangeAspect="1" noChangeArrowheads="1"/>
          </p:cNvPicPr>
          <p:nvPr/>
        </p:nvPicPr>
        <p:blipFill rotWithShape="1">
          <a:blip r:embed="rId17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16" t="17956" r="36917" b="37661"/>
          <a:stretch/>
        </p:blipFill>
        <p:spPr bwMode="auto">
          <a:xfrm>
            <a:off x="2286486" y="2344862"/>
            <a:ext cx="1093272" cy="112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reduktorntc.ovvk.net/im/montazh-inzhenernyh-sistem.jpg"/>
          <p:cNvPicPr>
            <a:picLocks noChangeAspect="1" noChangeArrowheads="1"/>
          </p:cNvPicPr>
          <p:nvPr/>
        </p:nvPicPr>
        <p:blipFill rotWithShape="1">
          <a:blip r:embed="rId17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59" t="17956" r="7091" b="37661"/>
          <a:stretch/>
        </p:blipFill>
        <p:spPr bwMode="auto">
          <a:xfrm>
            <a:off x="7505380" y="2344862"/>
            <a:ext cx="1046651" cy="1057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openclipart.org/image/2400px/svg_to_png/68911/town.png"/>
          <p:cNvPicPr>
            <a:picLocks noChangeAspect="1" noChangeArrowheads="1"/>
          </p:cNvPicPr>
          <p:nvPr/>
        </p:nvPicPr>
        <p:blipFill>
          <a:blip r:embed="rId1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641" y="2381798"/>
            <a:ext cx="1011670" cy="1016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publicdomainvectors.org/photos/boiler.png"/>
          <p:cNvPicPr>
            <a:picLocks noChangeAspect="1" noChangeArrowheads="1"/>
          </p:cNvPicPr>
          <p:nvPr/>
        </p:nvPicPr>
        <p:blipFill>
          <a:blip r:embed="rId1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405515"/>
            <a:ext cx="1081856" cy="996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75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0" y="0"/>
            <a:ext cx="9148936" cy="6867071"/>
            <a:chOff x="0" y="0"/>
            <a:chExt cx="9148936" cy="6867071"/>
          </a:xfrm>
        </p:grpSpPr>
        <p:pic>
          <p:nvPicPr>
            <p:cNvPr id="6" name="Picture 4" descr="http://izoozi.ru/wall/big/5016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402"/>
            <a:stretch/>
          </p:blipFill>
          <p:spPr bwMode="auto">
            <a:xfrm rot="5400000">
              <a:off x="4489196" y="2207332"/>
              <a:ext cx="170543" cy="9148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4" descr="C:\Users\АЛЕНУШКА\Desktop\_23-2147509522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5000" contrast="1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870" b="1"/>
            <a:stretch/>
          </p:blipFill>
          <p:spPr bwMode="auto">
            <a:xfrm rot="10800000">
              <a:off x="0" y="0"/>
              <a:ext cx="9148936" cy="2060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Федеральная Антимонопольная Служба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47" y="130351"/>
              <a:ext cx="706989" cy="767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3" y="6580188"/>
            <a:ext cx="2133600" cy="304800"/>
          </a:xfrm>
        </p:spPr>
        <p:txBody>
          <a:bodyPr/>
          <a:lstStyle/>
          <a:p>
            <a:pPr>
              <a:defRPr/>
            </a:pPr>
            <a:fld id="{19788908-7B32-4B2F-907A-3D7710DA9E9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378530" y="1916832"/>
            <a:ext cx="8391876" cy="4423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400050" indent="-400050">
              <a:buAutoNum type="romanUcPeriod"/>
            </a:pP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, предусмотренные нормативными </a:t>
            </a:r>
            <a:r>
              <a:rPr lang="en-US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en-US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правовыми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актами Российской </a:t>
            </a: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Федерации</a:t>
            </a:r>
          </a:p>
          <a:p>
            <a:pPr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, связанные с предоставлением прав на земельный участок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и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подготовкой документации по планировке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территории</a:t>
            </a:r>
          </a:p>
          <a:p>
            <a:pPr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Процедуры, связанные с предоставлением прав на лесной участок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и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его использованием для целей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строительства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Процедуры, связанные с заключением договоров водопользования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или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принятием решений о предоставлении водного объекта в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пользование</a:t>
            </a:r>
            <a:endParaRPr lang="en-US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Процедуры, связанные с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недропользованием</a:t>
            </a:r>
            <a:endParaRPr lang="en-US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Процедуры, связанные с архитектурно-строительным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проектированием</a:t>
            </a:r>
            <a:endParaRPr lang="en-US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Процедуры, связанные с осуществлением строительства,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реконструкции</a:t>
            </a:r>
            <a:endParaRPr lang="en-US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Процедуры, связанные с предоставлением разрешения на ввод объекта в эксплуатацию, государственной регистрацией прав на построенный объект</a:t>
            </a:r>
            <a:endParaRPr lang="en-US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4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II. </a:t>
            </a: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, связанные с особенностями осуществления градостроительной деятельности на территориях субъектов Российской Федерации и территориях муниципальных </a:t>
            </a: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образований</a:t>
            </a:r>
            <a:endParaRPr lang="ru-RU" sz="1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endParaRPr lang="en-US" sz="1600" dirty="0" smtClean="0"/>
          </a:p>
        </p:txBody>
      </p:sp>
      <p:grpSp>
        <p:nvGrpSpPr>
          <p:cNvPr id="18" name="Группа 17"/>
          <p:cNvGrpSpPr/>
          <p:nvPr/>
        </p:nvGrpSpPr>
        <p:grpSpPr>
          <a:xfrm>
            <a:off x="2483769" y="230635"/>
            <a:ext cx="6365307" cy="1331290"/>
            <a:chOff x="-1340748" y="149930"/>
            <a:chExt cx="4708860" cy="1141920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-1340748" y="149930"/>
              <a:ext cx="4708860" cy="11419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-1071918" y="205674"/>
              <a:ext cx="4278603" cy="1030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Исчерпывающий перечень процедур в сфере строительства линейных объектов водоснабжения и водоотведения</a:t>
              </a:r>
              <a:endParaRPr lang="ru-RU" sz="23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179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0" y="0"/>
            <a:ext cx="9148936" cy="6867071"/>
            <a:chOff x="0" y="0"/>
            <a:chExt cx="9148936" cy="6867071"/>
          </a:xfrm>
        </p:grpSpPr>
        <p:pic>
          <p:nvPicPr>
            <p:cNvPr id="6" name="Picture 4" descr="http://izoozi.ru/wall/big/5016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402"/>
            <a:stretch/>
          </p:blipFill>
          <p:spPr bwMode="auto">
            <a:xfrm rot="5400000">
              <a:off x="4489196" y="2207332"/>
              <a:ext cx="170543" cy="9148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4" descr="C:\Users\АЛЕНУШКА\Desktop\_23-2147509522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5000" contrast="1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870" b="1"/>
            <a:stretch/>
          </p:blipFill>
          <p:spPr bwMode="auto">
            <a:xfrm rot="10800000">
              <a:off x="0" y="0"/>
              <a:ext cx="9148936" cy="2060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Федеральная Антимонопольная Служба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47" y="130351"/>
              <a:ext cx="706989" cy="767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3" y="6580188"/>
            <a:ext cx="2133600" cy="304800"/>
          </a:xfrm>
        </p:spPr>
        <p:txBody>
          <a:bodyPr/>
          <a:lstStyle/>
          <a:p>
            <a:pPr>
              <a:defRPr/>
            </a:pPr>
            <a:fld id="{19788908-7B32-4B2F-907A-3D7710DA9E9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457200" y="2050251"/>
            <a:ext cx="8391876" cy="4390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400050" indent="-400050">
              <a:buAutoNum type="romanUcPeriod"/>
            </a:pP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, предусмотренные нормативными </a:t>
            </a:r>
            <a:r>
              <a:rPr lang="en-US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en-US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правовыми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актами Российской </a:t>
            </a: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Федерации</a:t>
            </a:r>
            <a:endParaRPr lang="ru-RU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, связанные с предоставлением прав на земельный участок </a:t>
            </a:r>
            <a:r>
              <a:rPr lang="en-US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и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подготовкой документации по планировке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территории</a:t>
            </a:r>
          </a:p>
          <a:p>
            <a:pPr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Процедуры, связанные с предоставлением прав на лесной участок </a:t>
            </a:r>
            <a:r>
              <a:rPr lang="en-US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и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его использованием для целей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строительства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Процедуры, связанные с заключением договоров водопользования </a:t>
            </a:r>
            <a:r>
              <a:rPr lang="en-US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или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принятием решений о предоставлении водного объекта в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пользование</a:t>
            </a:r>
            <a:endParaRPr lang="en-US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Процедуры, связанные с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недропользованием</a:t>
            </a:r>
          </a:p>
          <a:p>
            <a:pPr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Процедуры, связанные с заключением договоров подключения </a:t>
            </a:r>
            <a:r>
              <a:rPr lang="en-US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(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технологического присоединения) объектов к сетям инженерно-технического обеспечения, </a:t>
            </a:r>
            <a:r>
              <a:rPr lang="en-US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а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также с архитектурно-строительным проектированием</a:t>
            </a:r>
            <a:endParaRPr lang="en-US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, связанные с осуществлением строительства,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реконструкции</a:t>
            </a:r>
            <a:endParaRPr lang="en-US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Процедуры, связанные с предоставлением разрешения на ввод объекта в эксплуатацию, государственной регистрацией прав на построенный объект, заключением договоров </a:t>
            </a:r>
            <a:r>
              <a:rPr lang="ru-RU" sz="14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энерго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-, тепло-, водо-, газоснабжения и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водоотведения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II. </a:t>
            </a: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, связанные с особенностями осуществления градостроительной деятельности на территориях субъектов Российской Федерации </a:t>
            </a:r>
            <a:r>
              <a:rPr lang="en-US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en-US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и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территориях муниципальных </a:t>
            </a: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образований</a:t>
            </a:r>
            <a:endParaRPr lang="ru-RU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AutoNum type="arabicPeriod"/>
            </a:pPr>
            <a:endParaRPr lang="en-US" sz="1400" dirty="0" smtClean="0"/>
          </a:p>
        </p:txBody>
      </p:sp>
      <p:grpSp>
        <p:nvGrpSpPr>
          <p:cNvPr id="12" name="Группа 11"/>
          <p:cNvGrpSpPr/>
          <p:nvPr/>
        </p:nvGrpSpPr>
        <p:grpSpPr>
          <a:xfrm>
            <a:off x="2123729" y="230634"/>
            <a:ext cx="6725348" cy="1427911"/>
            <a:chOff x="-1340748" y="149930"/>
            <a:chExt cx="4708860" cy="114192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-1340748" y="149930"/>
              <a:ext cx="4708860" cy="11419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-1071918" y="205674"/>
              <a:ext cx="4278603" cy="1030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Исчерпывающий перечень процедур в сфере строительства объектов водоснабжения и водоотведения, за исключением линейных объектов</a:t>
              </a:r>
              <a:endParaRPr lang="ru-RU" sz="23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101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0" y="0"/>
            <a:ext cx="9148936" cy="6867071"/>
            <a:chOff x="0" y="0"/>
            <a:chExt cx="9148936" cy="6867071"/>
          </a:xfrm>
        </p:grpSpPr>
        <p:pic>
          <p:nvPicPr>
            <p:cNvPr id="6" name="Picture 4" descr="http://izoozi.ru/wall/big/5016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402"/>
            <a:stretch/>
          </p:blipFill>
          <p:spPr bwMode="auto">
            <a:xfrm rot="5400000">
              <a:off x="4489196" y="2207332"/>
              <a:ext cx="170543" cy="9148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4" descr="C:\Users\АЛЕНУШКА\Desktop\_23-2147509522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5000" contrast="1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870" b="1"/>
            <a:stretch/>
          </p:blipFill>
          <p:spPr bwMode="auto">
            <a:xfrm rot="10800000">
              <a:off x="0" y="0"/>
              <a:ext cx="9148936" cy="2060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Федеральная Антимонопольная Служба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47" y="130351"/>
              <a:ext cx="706989" cy="767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3" y="6580188"/>
            <a:ext cx="2133600" cy="304800"/>
          </a:xfrm>
        </p:spPr>
        <p:txBody>
          <a:bodyPr/>
          <a:lstStyle/>
          <a:p>
            <a:pPr>
              <a:defRPr/>
            </a:pPr>
            <a:fld id="{19788908-7B32-4B2F-907A-3D7710DA9E9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428596" y="2276872"/>
            <a:ext cx="8391876" cy="413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400050" indent="-400050">
              <a:buAutoNum type="romanUcPeriod"/>
            </a:pP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, предусмотренные нормативными </a:t>
            </a:r>
            <a:r>
              <a:rPr lang="en-US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en-US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правовыми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актами Российской </a:t>
            </a: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Федерации</a:t>
            </a:r>
            <a:endParaRPr lang="ru-RU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, связанные с предоставлением прав на земельный участок </a:t>
            </a:r>
            <a:r>
              <a:rPr lang="en-US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и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подготовкой документации по планировке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территории</a:t>
            </a:r>
          </a:p>
          <a:p>
            <a:pPr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Процедуры, связанные с предоставлением прав на лесной участок </a:t>
            </a:r>
            <a:r>
              <a:rPr lang="en-US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и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его использованием для целей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строительства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Процедуры, связанные с принятием решений о предоставлении водного объекта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пользование</a:t>
            </a:r>
            <a:endParaRPr lang="ru-RU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Процедуры, связанные с архитектурно-строительным проектированием</a:t>
            </a:r>
            <a:endParaRPr lang="ru-RU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, связанные с осуществлением строительства,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реконструкции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, связанные с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предоставлением разрешения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на ввод объекта в эксплуатацию,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государственной</a:t>
            </a:r>
            <a:r>
              <a:rPr lang="en-US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регистрацией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прав на построенный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объект</a:t>
            </a:r>
          </a:p>
          <a:p>
            <a:pPr>
              <a:buFontTx/>
              <a:buAutoNum type="arabicPeriod"/>
            </a:pPr>
            <a:endParaRPr lang="ru-RU" sz="14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II. </a:t>
            </a: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, связанные с особенностями осуществления градостроительной деятельности на территориях субъектов Российской Федерации </a:t>
            </a:r>
            <a:r>
              <a:rPr lang="en-US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en-US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и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территориях муниципальных </a:t>
            </a: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образований</a:t>
            </a:r>
            <a:endParaRPr lang="ru-RU" sz="1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endParaRPr lang="en-US" sz="1600" dirty="0" smtClean="0"/>
          </a:p>
        </p:txBody>
      </p:sp>
      <p:grpSp>
        <p:nvGrpSpPr>
          <p:cNvPr id="12" name="Группа 11"/>
          <p:cNvGrpSpPr/>
          <p:nvPr/>
        </p:nvGrpSpPr>
        <p:grpSpPr>
          <a:xfrm>
            <a:off x="3275856" y="188556"/>
            <a:ext cx="5668342" cy="1584260"/>
            <a:chOff x="-1340748" y="149930"/>
            <a:chExt cx="4708860" cy="114192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-1340748" y="149930"/>
              <a:ext cx="4708860" cy="11419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-1071918" y="205674"/>
              <a:ext cx="4278603" cy="1030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Исчерпывающий перечень процедур в сфере строительства объектов электросетевого хозяйства с уровнем напряжения ниже 35 </a:t>
              </a:r>
              <a:r>
                <a:rPr lang="ru-RU" sz="23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кв</a:t>
              </a:r>
              <a:endParaRPr lang="ru-RU" sz="23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558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0" y="0"/>
            <a:ext cx="9148936" cy="6867071"/>
            <a:chOff x="0" y="0"/>
            <a:chExt cx="9148936" cy="6867071"/>
          </a:xfrm>
        </p:grpSpPr>
        <p:pic>
          <p:nvPicPr>
            <p:cNvPr id="6" name="Picture 4" descr="http://izoozi.ru/wall/big/5016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402"/>
            <a:stretch/>
          </p:blipFill>
          <p:spPr bwMode="auto">
            <a:xfrm rot="5400000">
              <a:off x="4489196" y="2207332"/>
              <a:ext cx="170543" cy="9148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4" descr="C:\Users\АЛЕНУШКА\Desktop\_23-2147509522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5000" contrast="1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870" b="1"/>
            <a:stretch/>
          </p:blipFill>
          <p:spPr bwMode="auto">
            <a:xfrm rot="10800000">
              <a:off x="0" y="0"/>
              <a:ext cx="9148936" cy="2060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Федеральная Антимонопольная Служба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47" y="130351"/>
              <a:ext cx="706989" cy="767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920338914"/>
              </p:ext>
            </p:extLst>
          </p:nvPr>
        </p:nvGraphicFramePr>
        <p:xfrm>
          <a:off x="3869103" y="326192"/>
          <a:ext cx="5095385" cy="130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3" y="6580188"/>
            <a:ext cx="2133600" cy="304800"/>
          </a:xfrm>
        </p:spPr>
        <p:txBody>
          <a:bodyPr/>
          <a:lstStyle/>
          <a:p>
            <a:pPr>
              <a:defRPr/>
            </a:pPr>
            <a:fld id="{19788908-7B32-4B2F-907A-3D7710DA9E96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432111" y="2492896"/>
            <a:ext cx="8391876" cy="410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400050" indent="-400050">
              <a:buAutoNum type="romanUcPeriod"/>
            </a:pP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, предусмотренные нормативными </a:t>
            </a:r>
            <a:r>
              <a:rPr lang="en-US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en-US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правовыми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актами Российской </a:t>
            </a: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Федерации</a:t>
            </a:r>
            <a:endParaRPr lang="ru-RU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, связанные с предоставлением прав на земельный участок и подготовкой документации по планировке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территории</a:t>
            </a:r>
          </a:p>
          <a:p>
            <a:pPr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Процедуры, связанные с предоставлением прав на лесной участок и его использованием для целей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строительства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, связанные с архитектурно-строительным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проектированием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, связанные с осуществлением строительства,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реконструкции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, связанные с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предоставлением разрешения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на ввод объекта в эксплуатацию,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государственной</a:t>
            </a:r>
            <a:r>
              <a:rPr lang="en-US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регистрацией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прав на построенный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объект</a:t>
            </a:r>
          </a:p>
          <a:p>
            <a:pPr>
              <a:buFontTx/>
              <a:buAutoNum type="arabicPeriod"/>
            </a:pPr>
            <a:endParaRPr lang="ru-RU" sz="14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II. </a:t>
            </a: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, связанные с особенностями осуществления градостроительной деятельности на территориях субъектов Российской Федерации </a:t>
            </a:r>
            <a:r>
              <a:rPr lang="en-US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en-US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и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территориях муниципальных </a:t>
            </a: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образований</a:t>
            </a:r>
            <a:endParaRPr lang="ru-RU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AutoNum type="arabicPeriod"/>
            </a:pPr>
            <a:endParaRPr lang="en-US" sz="1400" dirty="0" smtClean="0"/>
          </a:p>
        </p:txBody>
      </p:sp>
      <p:grpSp>
        <p:nvGrpSpPr>
          <p:cNvPr id="12" name="Группа 11"/>
          <p:cNvGrpSpPr/>
          <p:nvPr/>
        </p:nvGrpSpPr>
        <p:grpSpPr>
          <a:xfrm>
            <a:off x="3800202" y="476672"/>
            <a:ext cx="5020270" cy="1224135"/>
            <a:chOff x="-1340748" y="149930"/>
            <a:chExt cx="4708860" cy="114192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-1340748" y="149930"/>
              <a:ext cx="4708860" cy="11419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-1071918" y="205674"/>
              <a:ext cx="4278603" cy="1030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Исчерпывающий перечень процедур в сфере строительства сетей теплоснабжения</a:t>
              </a:r>
              <a:endParaRPr lang="ru-RU" sz="24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071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0" y="0"/>
            <a:ext cx="9148936" cy="6867071"/>
            <a:chOff x="0" y="0"/>
            <a:chExt cx="9148936" cy="6867071"/>
          </a:xfrm>
        </p:grpSpPr>
        <p:pic>
          <p:nvPicPr>
            <p:cNvPr id="6" name="Picture 4" descr="http://izoozi.ru/wall/big/5016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402"/>
            <a:stretch/>
          </p:blipFill>
          <p:spPr bwMode="auto">
            <a:xfrm rot="5400000">
              <a:off x="4489196" y="2207332"/>
              <a:ext cx="170543" cy="9148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4" descr="C:\Users\АЛЕНУШКА\Desktop\_23-2147509522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5000" contrast="1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870" b="1"/>
            <a:stretch/>
          </p:blipFill>
          <p:spPr bwMode="auto">
            <a:xfrm rot="10800000">
              <a:off x="0" y="0"/>
              <a:ext cx="9148936" cy="2060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Федеральная Антимонопольная Служба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47" y="130351"/>
              <a:ext cx="706989" cy="767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3" y="6580188"/>
            <a:ext cx="2133600" cy="304800"/>
          </a:xfrm>
        </p:spPr>
        <p:txBody>
          <a:bodyPr/>
          <a:lstStyle/>
          <a:p>
            <a:pPr>
              <a:defRPr/>
            </a:pPr>
            <a:fld id="{19788908-7B32-4B2F-907A-3D7710DA9E96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428596" y="1823187"/>
            <a:ext cx="8391876" cy="486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400050" indent="-400050">
              <a:buAutoNum type="romanUcPeriod"/>
            </a:pP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, предусмотренные нормативными </a:t>
            </a:r>
            <a:r>
              <a:rPr lang="en-US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en-US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правовыми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актами Российской </a:t>
            </a: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Федерации</a:t>
            </a:r>
            <a:endParaRPr lang="ru-RU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Процедуры</a:t>
            </a:r>
            <a:r>
              <a:rPr lang="ru-RU" sz="1400" dirty="0">
                <a:solidFill>
                  <a:schemeClr val="tx1"/>
                </a:solidFill>
              </a:rPr>
              <a:t>, связанные с предоставлением прав на земельный участок и подготовкой документации по планировке территории в отношении земельных участков, относящихся к землям населенных пунктов и имеющих вид разрешенного использования, позволяющий осуществлять жилищное строительство</a:t>
            </a:r>
          </a:p>
          <a:p>
            <a:pPr>
              <a:buFontTx/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Процедуры</a:t>
            </a:r>
            <a:r>
              <a:rPr lang="ru-RU" sz="1400" dirty="0">
                <a:solidFill>
                  <a:schemeClr val="tx1"/>
                </a:solidFill>
              </a:rPr>
              <a:t>, связанные с заключением договоров подключения (технологического присоединения) объектов капитального строительства к сетям инженерно-технического обеспечения (к электрическим сетям), а также с архитектурно-строительным проектированием</a:t>
            </a:r>
          </a:p>
          <a:p>
            <a:pPr>
              <a:buFontTx/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, связанные с осуществлением строительства,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реконструкции</a:t>
            </a:r>
            <a:endParaRPr lang="ru-RU" sz="1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Процедуры</a:t>
            </a:r>
            <a:r>
              <a:rPr lang="ru-RU" sz="1400" dirty="0">
                <a:solidFill>
                  <a:schemeClr val="tx1"/>
                </a:solidFill>
              </a:rPr>
              <a:t>, связанные с предоставлением разрешения на ввод объекта в эксплуатацию, государственной регистрацией прав на построенный объект, заключением договоров </a:t>
            </a:r>
            <a:r>
              <a:rPr lang="ru-RU" sz="1400" dirty="0" err="1">
                <a:solidFill>
                  <a:schemeClr val="tx1"/>
                </a:solidFill>
              </a:rPr>
              <a:t>энерго</a:t>
            </a:r>
            <a:r>
              <a:rPr lang="ru-RU" sz="1400" dirty="0">
                <a:solidFill>
                  <a:schemeClr val="tx1"/>
                </a:solidFill>
              </a:rPr>
              <a:t>-, тепло-, водо-, газоснабжения и </a:t>
            </a:r>
            <a:r>
              <a:rPr lang="ru-RU" sz="1400" dirty="0" smtClean="0">
                <a:solidFill>
                  <a:schemeClr val="tx1"/>
                </a:solidFill>
              </a:rPr>
              <a:t>водоотведения</a:t>
            </a:r>
          </a:p>
          <a:p>
            <a:pPr marL="0" indent="0">
              <a:buNone/>
            </a:pPr>
            <a:endParaRPr lang="ru-RU" sz="14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II. </a:t>
            </a: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Процедуры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, связанные с особенностями осуществления градостроительной деятельности на территориях субъектов Российской Федерации </a:t>
            </a:r>
            <a:r>
              <a:rPr lang="en-US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en-US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и </a:t>
            </a:r>
            <a:r>
              <a:rPr lang="ru-RU" sz="1400" b="1" dirty="0">
                <a:solidFill>
                  <a:schemeClr val="tx1"/>
                </a:solidFill>
                <a:cs typeface="Times New Roman" panose="02020603050405020304" pitchFamily="18" charset="0"/>
              </a:rPr>
              <a:t>территориях муниципальных </a:t>
            </a:r>
            <a:r>
              <a:rPr lang="ru-RU" sz="14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образований</a:t>
            </a:r>
            <a:endParaRPr lang="ru-RU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200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ПОСТАНОВЛЕНИЕ ПРАВИТЕЛЬСТВО РОССИЙСКОЙ ФЕДЕРАЦИИ</a:t>
            </a:r>
          </a:p>
          <a:p>
            <a:pPr marL="0" indent="0">
              <a:buNone/>
            </a:pPr>
            <a:r>
              <a:rPr lang="ru-RU" sz="1200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ОТ </a:t>
            </a:r>
            <a:r>
              <a:rPr lang="ru-RU" sz="1200" i="1" dirty="0">
                <a:solidFill>
                  <a:schemeClr val="tx1"/>
                </a:solidFill>
                <a:cs typeface="Times New Roman" panose="02020603050405020304" pitchFamily="18" charset="0"/>
              </a:rPr>
              <a:t> </a:t>
            </a:r>
            <a:r>
              <a:rPr lang="ru-RU" sz="1200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30 АПРЕЛЯ 2014</a:t>
            </a:r>
            <a:r>
              <a:rPr lang="ru-RU" sz="1200" i="1" dirty="0">
                <a:solidFill>
                  <a:schemeClr val="tx1"/>
                </a:solidFill>
                <a:cs typeface="Times New Roman" panose="02020603050405020304" pitchFamily="18" charset="0"/>
              </a:rPr>
              <a:t> </a:t>
            </a:r>
            <a:r>
              <a:rPr lang="ru-RU" sz="1200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ГОДА №</a:t>
            </a:r>
            <a:r>
              <a:rPr lang="ru-RU" sz="1200" i="1" dirty="0">
                <a:solidFill>
                  <a:schemeClr val="tx1"/>
                </a:solidFill>
                <a:cs typeface="Times New Roman" panose="02020603050405020304" pitchFamily="18" charset="0"/>
              </a:rPr>
              <a:t> 403</a:t>
            </a:r>
            <a:endParaRPr lang="en-US" sz="1200" i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139952" y="476673"/>
            <a:ext cx="4752528" cy="1224135"/>
            <a:chOff x="-1340748" y="149930"/>
            <a:chExt cx="4708860" cy="114192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-1340748" y="149930"/>
              <a:ext cx="4708860" cy="11419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-1071918" y="205674"/>
              <a:ext cx="4278603" cy="1030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Исчерпывающий перечень процедур в сфере жилищного строительства</a:t>
              </a:r>
              <a:endParaRPr lang="ru-RU" sz="24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155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0" y="0"/>
            <a:ext cx="9148936" cy="6867071"/>
            <a:chOff x="0" y="0"/>
            <a:chExt cx="9148936" cy="6867071"/>
          </a:xfrm>
        </p:grpSpPr>
        <p:pic>
          <p:nvPicPr>
            <p:cNvPr id="6" name="Picture 4" descr="http://izoozi.ru/wall/big/50161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402"/>
            <a:stretch/>
          </p:blipFill>
          <p:spPr bwMode="auto">
            <a:xfrm rot="5400000">
              <a:off x="4489196" y="2207332"/>
              <a:ext cx="170543" cy="9148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4" descr="C:\Users\АЛЕНУШКА\Desktop\_23-2147509522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5000" contrast="1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870" b="1"/>
            <a:stretch/>
          </p:blipFill>
          <p:spPr bwMode="auto">
            <a:xfrm rot="10800000">
              <a:off x="0" y="0"/>
              <a:ext cx="9148936" cy="2060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Федеральная Антимонопольная Служба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47" y="130351"/>
              <a:ext cx="706989" cy="767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920338914"/>
              </p:ext>
            </p:extLst>
          </p:nvPr>
        </p:nvGraphicFramePr>
        <p:xfrm>
          <a:off x="3869103" y="326192"/>
          <a:ext cx="5095385" cy="130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3" y="6580188"/>
            <a:ext cx="2133600" cy="304800"/>
          </a:xfrm>
        </p:spPr>
        <p:txBody>
          <a:bodyPr/>
          <a:lstStyle/>
          <a:p>
            <a:pPr>
              <a:defRPr/>
            </a:pPr>
            <a:fld id="{19788908-7B32-4B2F-907A-3D7710DA9E96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2843808" y="476673"/>
            <a:ext cx="6048672" cy="1506844"/>
            <a:chOff x="-1340748" y="149930"/>
            <a:chExt cx="4708860" cy="114192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-1340748" y="149930"/>
              <a:ext cx="4708860" cy="11419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-1071918" y="205674"/>
              <a:ext cx="4278603" cy="1030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</a:t>
              </a:r>
              <a:r>
                <a:rPr lang="ru-RU" sz="2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еестр описаний процедур, указанных в исчерпывающем перечне процедур в сфере жилищного строительства</a:t>
              </a:r>
              <a:endParaRPr lang="ru-RU" sz="23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553147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ru-RU" sz="19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Ведение реестра описаний процедур обеспечивает Министерство строительства </a:t>
            </a:r>
            <a:br>
              <a:rPr lang="ru-RU" sz="19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и жилищно-коммунального хозяйства Российской Федерации.</a:t>
            </a:r>
          </a:p>
          <a:p>
            <a:pPr marL="0" lvl="0" indent="0">
              <a:buNone/>
            </a:pPr>
            <a:endParaRPr lang="ru-RU" sz="19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19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1900" dirty="0">
                <a:ea typeface="Times New Roman" panose="02020603050405020304" pitchFamily="18" charset="0"/>
                <a:cs typeface="Times New Roman" panose="02020603050405020304" pitchFamily="18" charset="0"/>
              </a:rPr>
              <a:t>реестра описаний процедур устанавливается Министерством строительства </a:t>
            </a:r>
            <a:r>
              <a:rPr lang="ru-RU" sz="19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9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900" dirty="0">
                <a:ea typeface="Times New Roman" panose="02020603050405020304" pitchFamily="18" charset="0"/>
                <a:cs typeface="Times New Roman" panose="02020603050405020304" pitchFamily="18" charset="0"/>
              </a:rPr>
              <a:t>жилищно-коммунального хозяйства Российской Федерации</a:t>
            </a:r>
            <a:r>
              <a:rPr lang="ru-RU" sz="19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endParaRPr lang="ru-RU" sz="19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/>
              <a:t>Реестр описаний процедур подлежит размещению на официальном сайте Министерства строительства и жилищно-коммунального хозяйства Российской Федерации в информационно-телекоммуникационной сети «Интернет».</a:t>
            </a:r>
          </a:p>
          <a:p>
            <a:pPr marL="0" lvl="0" indent="0">
              <a:buNone/>
            </a:pPr>
            <a:endParaRPr lang="ru-RU" sz="19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82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0" y="18313"/>
            <a:ext cx="9148936" cy="6867071"/>
            <a:chOff x="0" y="0"/>
            <a:chExt cx="9148936" cy="6867071"/>
          </a:xfrm>
        </p:grpSpPr>
        <p:pic>
          <p:nvPicPr>
            <p:cNvPr id="6" name="Picture 4" descr="http://izoozi.ru/wall/big/5016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402"/>
            <a:stretch/>
          </p:blipFill>
          <p:spPr bwMode="auto">
            <a:xfrm rot="5400000">
              <a:off x="4489196" y="2207332"/>
              <a:ext cx="170543" cy="9148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4" descr="C:\Users\АЛЕНУШКА\Desktop\_23-2147509522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5000" contrast="1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870" b="1"/>
            <a:stretch/>
          </p:blipFill>
          <p:spPr bwMode="auto">
            <a:xfrm rot="10800000">
              <a:off x="0" y="0"/>
              <a:ext cx="9148936" cy="2060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Федеральная Антимонопольная Служба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47" y="130351"/>
              <a:ext cx="706989" cy="767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589118091"/>
              </p:ext>
            </p:extLst>
          </p:nvPr>
        </p:nvGraphicFramePr>
        <p:xfrm>
          <a:off x="4427984" y="326191"/>
          <a:ext cx="4624728" cy="1158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14" name="Рисунок 13"/>
          <p:cNvPicPr>
            <a:picLocks noChangeAspect="1"/>
          </p:cNvPicPr>
          <p:nvPr/>
        </p:nvPicPr>
        <p:blipFill>
          <a:blip r:embed="rId11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385524"/>
            <a:ext cx="2704352" cy="1927683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30482" y="1844824"/>
            <a:ext cx="848797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>
              <a:spcAft>
                <a:spcPts val="1800"/>
              </a:spcAft>
              <a:defRPr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850">
              <a:spcAft>
                <a:spcPts val="1800"/>
              </a:spcAft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/>
              <a:t>Федеральный закон  от  13 июля  2015 года № 250-ФЗ наделил антимонопольный орган полномочиями </a:t>
            </a:r>
            <a:r>
              <a:rPr lang="ru-RU" sz="1600" dirty="0" smtClean="0"/>
              <a:t>по </a:t>
            </a:r>
            <a:r>
              <a:rPr lang="ru-RU" sz="1600" dirty="0"/>
              <a:t>рассмотрению жалоб по короткой процедуре, предусмотренной статьёй 18.1 </a:t>
            </a:r>
            <a:r>
              <a:rPr lang="ru-RU" sz="1600" dirty="0" smtClean="0"/>
              <a:t>Закона </a:t>
            </a:r>
            <a:r>
              <a:rPr lang="ru-RU" sz="1600" dirty="0"/>
              <a:t>о защите </a:t>
            </a:r>
            <a:r>
              <a:rPr lang="ru-RU" sz="1600" dirty="0" smtClean="0"/>
              <a:t>конкуренции, в </a:t>
            </a:r>
            <a:r>
              <a:rPr lang="ru-RU" sz="1600" dirty="0"/>
              <a:t>отношении уполномоченных органов в сфере градостроительных отношений </a:t>
            </a:r>
            <a:r>
              <a:rPr lang="ru-RU" sz="1600" dirty="0" smtClean="0"/>
              <a:t>и </a:t>
            </a:r>
            <a:r>
              <a:rPr lang="ru-RU" sz="1600" dirty="0"/>
              <a:t>(или) организации, осуществляющей эксплуатацию сетей.</a:t>
            </a: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pPr>
              <a:spcAft>
                <a:spcPts val="1800"/>
              </a:spcAft>
              <a:defRPr/>
            </a:pPr>
            <a:endParaRPr lang="ru-RU" sz="2400" dirty="0" smtClean="0"/>
          </a:p>
          <a:p>
            <a:pPr>
              <a:spcAft>
                <a:spcPts val="1800"/>
              </a:spcAft>
              <a:defRPr/>
            </a:pPr>
            <a:endParaRPr lang="ru-RU" sz="2400" b="1" dirty="0">
              <a:solidFill>
                <a:srgbClr val="C00000"/>
              </a:solidFill>
              <a:latin typeface="+mn-lt"/>
              <a:cs typeface="Mangal" pitchFamily="18" charset="0"/>
            </a:endParaRPr>
          </a:p>
          <a:p>
            <a:pPr eaLnBrk="1" hangingPunct="1">
              <a:defRPr/>
            </a:pPr>
            <a:endParaRPr lang="ru-RU" sz="2200" b="1" u="sng" dirty="0" smtClean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7046913" y="6580188"/>
            <a:ext cx="2133600" cy="304800"/>
          </a:xfrm>
        </p:spPr>
        <p:txBody>
          <a:bodyPr/>
          <a:lstStyle/>
          <a:p>
            <a:fld id="{6DEBC92E-39BB-49EB-8567-906EA4F7A241}" type="slidenum">
              <a:rPr lang="ru-RU" smtClean="0"/>
              <a:pPr/>
              <a:t>2</a:t>
            </a:fld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3563888" y="532334"/>
            <a:ext cx="5343400" cy="1510180"/>
            <a:chOff x="0" y="-2037"/>
            <a:chExt cx="5343400" cy="1510180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0" y="1079"/>
              <a:ext cx="5328982" cy="150706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216024" y="-2037"/>
              <a:ext cx="5127376" cy="15101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l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 января 2016 года в России заработал механизм административного обжалования в сфере строительства</a:t>
              </a:r>
              <a:endParaRPr lang="ru-RU" sz="24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536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0" y="0"/>
            <a:ext cx="9148936" cy="6867071"/>
            <a:chOff x="0" y="0"/>
            <a:chExt cx="9148936" cy="6867071"/>
          </a:xfrm>
        </p:grpSpPr>
        <p:pic>
          <p:nvPicPr>
            <p:cNvPr id="6" name="Picture 4" descr="http://izoozi.ru/wall/big/5016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402"/>
            <a:stretch/>
          </p:blipFill>
          <p:spPr bwMode="auto">
            <a:xfrm rot="5400000">
              <a:off x="4489196" y="2207332"/>
              <a:ext cx="170543" cy="9148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14" descr="C:\Users\АЛЕНУШКА\Desktop\_23-2147509522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5000" contrast="1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870" b="1"/>
            <a:stretch/>
          </p:blipFill>
          <p:spPr bwMode="auto">
            <a:xfrm rot="10800000">
              <a:off x="0" y="0"/>
              <a:ext cx="9148936" cy="2060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Федеральная Антимонопольная Служба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47" y="130351"/>
              <a:ext cx="706989" cy="767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Группа 12"/>
          <p:cNvGrpSpPr/>
          <p:nvPr/>
        </p:nvGrpSpPr>
        <p:grpSpPr>
          <a:xfrm>
            <a:off x="576641" y="2610890"/>
            <a:ext cx="4283392" cy="942028"/>
            <a:chOff x="55743" y="149930"/>
            <a:chExt cx="5814979" cy="114192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55743" y="149930"/>
              <a:ext cx="5814979" cy="11419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126185" y="153815"/>
              <a:ext cx="5348018" cy="1030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БЛАГОДАРИМ ЗА ВНИМАНИЕ!</a:t>
              </a:r>
              <a:endParaRPr lang="ru-RU" sz="2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" name="Title 1"/>
          <p:cNvSpPr txBox="1">
            <a:spLocks/>
          </p:cNvSpPr>
          <p:nvPr/>
        </p:nvSpPr>
        <p:spPr>
          <a:xfrm>
            <a:off x="457200" y="551859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2CAEA8"/>
                </a:solidFill>
              </a:rPr>
              <a:t>www.fas.gov.ru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1BC30-3015-47EF-A966-67F38D8B376D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11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0" y="0"/>
            <a:ext cx="9148936" cy="6867071"/>
            <a:chOff x="0" y="0"/>
            <a:chExt cx="9148936" cy="6867071"/>
          </a:xfrm>
        </p:grpSpPr>
        <p:pic>
          <p:nvPicPr>
            <p:cNvPr id="6" name="Picture 4" descr="http://izoozi.ru/wall/big/5016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402"/>
            <a:stretch/>
          </p:blipFill>
          <p:spPr bwMode="auto">
            <a:xfrm rot="5400000">
              <a:off x="4489196" y="2207332"/>
              <a:ext cx="170543" cy="9148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4" descr="C:\Users\АЛЕНУШКА\Desktop\_23-2147509522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5000" contrast="1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870" b="1"/>
            <a:stretch/>
          </p:blipFill>
          <p:spPr bwMode="auto">
            <a:xfrm rot="10800000">
              <a:off x="0" y="0"/>
              <a:ext cx="9148936" cy="2060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Федеральная Антимонопольная Служба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47" y="130351"/>
              <a:ext cx="706989" cy="767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90007361"/>
              </p:ext>
            </p:extLst>
          </p:nvPr>
        </p:nvGraphicFramePr>
        <p:xfrm>
          <a:off x="564515" y="3573016"/>
          <a:ext cx="1980502" cy="1386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132252466"/>
              </p:ext>
            </p:extLst>
          </p:nvPr>
        </p:nvGraphicFramePr>
        <p:xfrm>
          <a:off x="1187624" y="2060849"/>
          <a:ext cx="1872208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022965104"/>
              </p:ext>
            </p:extLst>
          </p:nvPr>
        </p:nvGraphicFramePr>
        <p:xfrm>
          <a:off x="2443740" y="1556792"/>
          <a:ext cx="2344284" cy="1152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913485607"/>
              </p:ext>
            </p:extLst>
          </p:nvPr>
        </p:nvGraphicFramePr>
        <p:xfrm>
          <a:off x="1331640" y="5006084"/>
          <a:ext cx="2304256" cy="1591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337560080"/>
              </p:ext>
            </p:extLst>
          </p:nvPr>
        </p:nvGraphicFramePr>
        <p:xfrm>
          <a:off x="5724128" y="2060849"/>
          <a:ext cx="1224136" cy="1296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6" r:lo="rId27" r:qs="rId28" r:cs="rId29"/>
          </a:graphicData>
        </a:graphic>
      </p:graphicFrame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3865829824"/>
              </p:ext>
            </p:extLst>
          </p:nvPr>
        </p:nvGraphicFramePr>
        <p:xfrm>
          <a:off x="4993612" y="4958831"/>
          <a:ext cx="2885097" cy="1471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1" r:lo="rId32" r:qs="rId33" r:cs="rId34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24120921"/>
              </p:ext>
            </p:extLst>
          </p:nvPr>
        </p:nvGraphicFramePr>
        <p:xfrm>
          <a:off x="63490" y="4221088"/>
          <a:ext cx="8971990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6" r:lo="rId37" r:qs="rId38" r:cs="rId39"/>
          </a:graphicData>
        </a:graphic>
      </p:graphicFrame>
      <p:sp>
        <p:nvSpPr>
          <p:cNvPr id="20" name="Rectangle 2"/>
          <p:cNvSpPr txBox="1">
            <a:spLocks/>
          </p:cNvSpPr>
          <p:nvPr/>
        </p:nvSpPr>
        <p:spPr>
          <a:xfrm>
            <a:off x="-108520" y="537127"/>
            <a:ext cx="9144000" cy="547687"/>
          </a:xfrm>
          <a:prstGeom prst="rect">
            <a:avLst/>
          </a:prstGeom>
        </p:spPr>
        <p:txBody>
          <a:bodyPr vert="horz" lIns="90000" tIns="45000" rIns="90000" bIns="4500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200"/>
              </a:lnSpc>
              <a:buSzPct val="45000"/>
              <a:buFont typeface="StarSymbol"/>
              <a:buNone/>
            </a:pPr>
            <a:endParaRPr lang="ru-RU" sz="2400" b="1" dirty="0" smtClean="0">
              <a:ea typeface="ＭＳ Ｐゴシック" pitchFamily="34" charset="-128"/>
            </a:endParaRP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7046913" y="6580188"/>
            <a:ext cx="2133600" cy="304800"/>
          </a:xfrm>
        </p:spPr>
        <p:txBody>
          <a:bodyPr/>
          <a:lstStyle/>
          <a:p>
            <a:fld id="{6DEBC92E-39BB-49EB-8567-906EA4F7A241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3074" name="Picture 2" descr="http://my-fin.com/assets/images/osnovnie_problemi_kreditovaniya.jpg"/>
          <p:cNvPicPr>
            <a:picLocks noChangeAspect="1" noChangeArrowheads="1"/>
          </p:cNvPicPr>
          <p:nvPr/>
        </p:nvPicPr>
        <p:blipFill>
          <a:blip r:embed="rId4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174" y="2060849"/>
            <a:ext cx="3219831" cy="242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Группа 21"/>
          <p:cNvGrpSpPr/>
          <p:nvPr/>
        </p:nvGrpSpPr>
        <p:grpSpPr>
          <a:xfrm>
            <a:off x="1403649" y="286423"/>
            <a:ext cx="7375650" cy="1345341"/>
            <a:chOff x="-1340748" y="149930"/>
            <a:chExt cx="4708860" cy="1141920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-1340748" y="149930"/>
              <a:ext cx="4708860" cy="11419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Скругленный прямоугольник 4"/>
            <p:cNvSpPr/>
            <p:nvPr/>
          </p:nvSpPr>
          <p:spPr>
            <a:xfrm>
              <a:off x="-1071918" y="205674"/>
              <a:ext cx="4278603" cy="1030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Только ЮРИДИЧЕСКИЕ лица и ИНДИВИДУАЛЬНЫЕ предприниматели могут жаловаться на административные барьеры:</a:t>
              </a:r>
              <a:endParaRPr lang="ru-RU" sz="23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283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0" y="0"/>
            <a:ext cx="9148936" cy="6867071"/>
            <a:chOff x="0" y="0"/>
            <a:chExt cx="9148936" cy="6867071"/>
          </a:xfrm>
        </p:grpSpPr>
        <p:pic>
          <p:nvPicPr>
            <p:cNvPr id="6" name="Picture 4" descr="http://izoozi.ru/wall/big/5016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402"/>
            <a:stretch/>
          </p:blipFill>
          <p:spPr bwMode="auto">
            <a:xfrm rot="5400000">
              <a:off x="4489196" y="2207332"/>
              <a:ext cx="170543" cy="9148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4" descr="C:\Users\АЛЕНУШКА\Desktop\_23-2147509522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5000" contrast="1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870" b="1"/>
            <a:stretch/>
          </p:blipFill>
          <p:spPr bwMode="auto">
            <a:xfrm rot="10800000">
              <a:off x="0" y="0"/>
              <a:ext cx="9148936" cy="2060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Федеральная Антимонопольная Служба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47" y="130351"/>
              <a:ext cx="706989" cy="767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Заголовок 1"/>
          <p:cNvSpPr txBox="1">
            <a:spLocks/>
          </p:cNvSpPr>
          <p:nvPr/>
        </p:nvSpPr>
        <p:spPr>
          <a:xfrm>
            <a:off x="428596" y="0"/>
            <a:ext cx="8229600" cy="64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>
              <a:ea typeface="ＭＳ Ｐゴシック" pitchFamily="34" charset="-128"/>
            </a:endParaRPr>
          </a:p>
        </p:txBody>
      </p:sp>
      <p:sp>
        <p:nvSpPr>
          <p:cNvPr id="16" name="Содержимое 2"/>
          <p:cNvSpPr>
            <a:spLocks noGrp="1"/>
          </p:cNvSpPr>
          <p:nvPr>
            <p:ph idx="1"/>
          </p:nvPr>
        </p:nvSpPr>
        <p:spPr>
          <a:xfrm>
            <a:off x="576641" y="3356992"/>
            <a:ext cx="8030126" cy="64807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dirty="0" smtClean="0">
                <a:cs typeface="Times New Roman" panose="02020603050405020304" pitchFamily="18" charset="0"/>
              </a:rPr>
              <a:t>Жалобы рассматриваются антимонопольным органом в рамках утвержденных Правительством исчерпывающих перечней процедур</a:t>
            </a:r>
            <a:r>
              <a:rPr lang="en-US" sz="1600" dirty="0" smtClean="0"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cs typeface="Times New Roman" panose="02020603050405020304" pitchFamily="18" charset="0"/>
              </a:rPr>
              <a:t>в сферах строительства</a:t>
            </a:r>
            <a:r>
              <a:rPr lang="ru-RU" sz="1700" dirty="0" smtClean="0">
                <a:cs typeface="Times New Roman" panose="02020603050405020304" pitchFamily="18" charset="0"/>
              </a:rPr>
              <a:t>.</a:t>
            </a:r>
            <a:endParaRPr lang="ru-RU" sz="1700" dirty="0"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7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46913" y="6580188"/>
            <a:ext cx="2133600" cy="304800"/>
          </a:xfrm>
        </p:spPr>
        <p:txBody>
          <a:bodyPr/>
          <a:lstStyle/>
          <a:p>
            <a:pPr>
              <a:defRPr/>
            </a:pPr>
            <a:fld id="{19788908-7B32-4B2F-907A-3D7710DA9E9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07188" y="4077072"/>
            <a:ext cx="80973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cs typeface="Times New Roman" panose="02020603050405020304" pitchFamily="18" charset="0"/>
              </a:rPr>
              <a:t>Обжалование актов и (или</a:t>
            </a:r>
            <a:r>
              <a:rPr lang="ru-RU" sz="1600" dirty="0">
                <a:cs typeface="Times New Roman" panose="02020603050405020304" pitchFamily="18" charset="0"/>
              </a:rPr>
              <a:t>) действий (бездействия) уполномоченного </a:t>
            </a:r>
            <a:r>
              <a:rPr lang="ru-RU" sz="1600" dirty="0" smtClean="0">
                <a:cs typeface="Times New Roman" panose="02020603050405020304" pitchFamily="18" charset="0"/>
              </a:rPr>
              <a:t>органа в </a:t>
            </a:r>
            <a:r>
              <a:rPr lang="ru-RU" sz="1600" dirty="0">
                <a:cs typeface="Times New Roman" panose="02020603050405020304" pitchFamily="18" charset="0"/>
              </a:rPr>
              <a:t>сфере градостроительных отношений и (или) организации, осуществляющей эксплуатацию сетей, в порядке, установленном статьей 18.1 Закона о защите конкуренции, </a:t>
            </a:r>
            <a:r>
              <a:rPr lang="ru-RU" sz="1600" dirty="0" smtClean="0">
                <a:cs typeface="Times New Roman" panose="02020603050405020304" pitchFamily="18" charset="0"/>
              </a:rPr>
              <a:t>допускается </a:t>
            </a:r>
            <a:r>
              <a:rPr lang="ru-RU" sz="1600" b="1" i="1" dirty="0" smtClean="0">
                <a:cs typeface="Times New Roman" panose="02020603050405020304" pitchFamily="18" charset="0"/>
              </a:rPr>
              <a:t>не </a:t>
            </a:r>
            <a:r>
              <a:rPr lang="ru-RU" sz="1600" b="1" i="1" dirty="0">
                <a:cs typeface="Times New Roman" panose="02020603050405020304" pitchFamily="18" charset="0"/>
              </a:rPr>
              <a:t>позднее чем в течение трех месяцев</a:t>
            </a:r>
            <a:r>
              <a:rPr lang="ru-RU" sz="1600" dirty="0">
                <a:cs typeface="Times New Roman" panose="02020603050405020304" pitchFamily="18" charset="0"/>
              </a:rPr>
              <a:t> со дня принятия акта и (или) совершения действия (бездействия) </a:t>
            </a:r>
            <a:r>
              <a:rPr lang="ru-RU" sz="1600" dirty="0" smtClean="0">
                <a:cs typeface="Times New Roman" panose="02020603050405020304" pitchFamily="18" charset="0"/>
              </a:rPr>
              <a:t>соответствующего уполномоченного </a:t>
            </a:r>
            <a:r>
              <a:rPr lang="ru-RU" sz="1600" dirty="0">
                <a:cs typeface="Times New Roman" panose="02020603050405020304" pitchFamily="18" charset="0"/>
              </a:rPr>
              <a:t>органа и (или) организации, </a:t>
            </a:r>
            <a:r>
              <a:rPr lang="ru-RU" sz="1600" dirty="0" smtClean="0">
                <a:cs typeface="Times New Roman" panose="02020603050405020304" pitchFamily="18" charset="0"/>
              </a:rPr>
              <a:t>осуществляющей </a:t>
            </a:r>
            <a:r>
              <a:rPr lang="ru-RU" sz="1600" dirty="0">
                <a:cs typeface="Times New Roman" panose="02020603050405020304" pitchFamily="18" charset="0"/>
              </a:rPr>
              <a:t>эксплуатацию сетей.</a:t>
            </a:r>
            <a:endParaRPr lang="ru-RU" sz="1600" b="0" dirty="0">
              <a:effectLst/>
              <a:cs typeface="Times New Roman" panose="02020603050405020304" pitchFamily="18" charset="0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628070" y="1850256"/>
            <a:ext cx="8030126" cy="1348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1600" b="1" dirty="0" smtClean="0">
                <a:cs typeface="Times New Roman" panose="02020603050405020304" pitchFamily="18" charset="0"/>
              </a:rPr>
              <a:t>в Федеральную антимонопольную службу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accent5">
                    <a:lumMod val="25000"/>
                  </a:schemeClr>
                </a:solidFill>
              </a:rPr>
              <a:t>              </a:t>
            </a:r>
            <a:r>
              <a:rPr lang="ru-RU" sz="1600" b="1" dirty="0" smtClean="0"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cs typeface="Times New Roman" panose="02020603050405020304" pitchFamily="18" charset="0"/>
              </a:rPr>
              <a:t>территориальный орган ФАС России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755576" y="2348880"/>
            <a:ext cx="538235" cy="175762"/>
          </a:xfrm>
          <a:prstGeom prst="rightArrow">
            <a:avLst/>
          </a:prstGeom>
          <a:solidFill>
            <a:srgbClr val="3EC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755576" y="2660929"/>
            <a:ext cx="538235" cy="175762"/>
          </a:xfrm>
          <a:prstGeom prst="rightArrow">
            <a:avLst/>
          </a:prstGeom>
          <a:solidFill>
            <a:srgbClr val="3EC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4643133" y="354604"/>
            <a:ext cx="4110244" cy="1086176"/>
            <a:chOff x="-1340748" y="149930"/>
            <a:chExt cx="4708860" cy="1141920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-1340748" y="149930"/>
              <a:ext cx="4708860" cy="11419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-1071918" y="205674"/>
              <a:ext cx="4278603" cy="1030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Жалоба подается заявителем</a:t>
              </a:r>
              <a:endParaRPr lang="ru-RU" sz="26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412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>
          <a:xfrm>
            <a:off x="5015878" y="4843957"/>
            <a:ext cx="657528" cy="65752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Овал 19"/>
          <p:cNvSpPr/>
          <p:nvPr/>
        </p:nvSpPr>
        <p:spPr>
          <a:xfrm>
            <a:off x="5002915" y="3895873"/>
            <a:ext cx="657528" cy="65752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Овал 15"/>
          <p:cNvSpPr/>
          <p:nvPr/>
        </p:nvSpPr>
        <p:spPr>
          <a:xfrm>
            <a:off x="5002915" y="3042067"/>
            <a:ext cx="657528" cy="65752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-2" y="1"/>
            <a:ext cx="9148938" cy="6867070"/>
            <a:chOff x="-2" y="1"/>
            <a:chExt cx="9148938" cy="6867070"/>
          </a:xfrm>
        </p:grpSpPr>
        <p:pic>
          <p:nvPicPr>
            <p:cNvPr id="6" name="Picture 4" descr="http://izoozi.ru/wall/big/5016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402"/>
            <a:stretch/>
          </p:blipFill>
          <p:spPr bwMode="auto">
            <a:xfrm rot="5400000">
              <a:off x="4489196" y="2207332"/>
              <a:ext cx="170543" cy="9148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4" descr="C:\Users\АЛЕНУШКА\Desktop\_23-2147509522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5000" contrast="1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870" b="1"/>
            <a:stretch/>
          </p:blipFill>
          <p:spPr bwMode="auto">
            <a:xfrm rot="10800000">
              <a:off x="-2" y="1"/>
              <a:ext cx="9144001" cy="2060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Федеральная Антимонопольная Служба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47" y="130351"/>
              <a:ext cx="706989" cy="767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195649107"/>
              </p:ext>
            </p:extLst>
          </p:nvPr>
        </p:nvGraphicFramePr>
        <p:xfrm>
          <a:off x="-563262" y="897692"/>
          <a:ext cx="5566177" cy="5339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9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7046913" y="6580188"/>
            <a:ext cx="2122687" cy="250522"/>
          </a:xfrm>
        </p:spPr>
        <p:txBody>
          <a:bodyPr/>
          <a:lstStyle/>
          <a:p>
            <a:fld id="{6DEBC92E-39BB-49EB-8567-906EA4F7A241}" type="slidenum">
              <a:rPr lang="ru-RU" smtClean="0"/>
              <a:pPr/>
              <a:t>5</a:t>
            </a:fld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5470156" y="286423"/>
            <a:ext cx="3192008" cy="1033153"/>
            <a:chOff x="-1340748" y="149930"/>
            <a:chExt cx="4708860" cy="114192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-1340748" y="149930"/>
              <a:ext cx="4708860" cy="11419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-1071918" y="205674"/>
              <a:ext cx="4278603" cy="1030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 заявлении указывается</a:t>
              </a:r>
              <a:endParaRPr lang="ru-RU" sz="26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474326" y="3061949"/>
            <a:ext cx="3347989" cy="657528"/>
            <a:chOff x="1087989" y="3418141"/>
            <a:chExt cx="3666857" cy="657528"/>
          </a:xfrm>
        </p:grpSpPr>
        <p:sp>
          <p:nvSpPr>
            <p:cNvPr id="27" name="Пятиугольник 26"/>
            <p:cNvSpPr/>
            <p:nvPr/>
          </p:nvSpPr>
          <p:spPr>
            <a:xfrm rot="10800000">
              <a:off x="1087989" y="3418141"/>
              <a:ext cx="3666857" cy="657528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Пятиугольник 4"/>
            <p:cNvSpPr/>
            <p:nvPr/>
          </p:nvSpPr>
          <p:spPr>
            <a:xfrm rot="21600000">
              <a:off x="1252371" y="3418141"/>
              <a:ext cx="3502475" cy="6575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9952" tIns="30480" rIns="56896" bIns="30480" numCol="1" spcCol="1270" anchor="ctr" anchorCtr="0">
              <a:noAutofit/>
            </a:bodyPr>
            <a:lstStyle/>
            <a:p>
              <a:pPr lvl="0" defTabSz="355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/>
                  </a:solidFill>
                </a:rPr>
                <a:t>Документы, свидетельствующие о фактах нарушения (прилагаются к заявлению).</a:t>
              </a:r>
              <a:endParaRPr lang="ru-RU" sz="1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331680" y="4671066"/>
            <a:ext cx="3565384" cy="1219383"/>
            <a:chOff x="1087989" y="5070491"/>
            <a:chExt cx="3733223" cy="857200"/>
          </a:xfrm>
          <a:solidFill>
            <a:schemeClr val="bg1">
              <a:lumMod val="85000"/>
            </a:schemeClr>
          </a:solidFill>
        </p:grpSpPr>
        <p:sp>
          <p:nvSpPr>
            <p:cNvPr id="23" name="Пятиугольник 22"/>
            <p:cNvSpPr/>
            <p:nvPr/>
          </p:nvSpPr>
          <p:spPr>
            <a:xfrm rot="10800000">
              <a:off x="1087989" y="5125753"/>
              <a:ext cx="3666857" cy="657528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Пятиугольник 10"/>
            <p:cNvSpPr/>
            <p:nvPr/>
          </p:nvSpPr>
          <p:spPr>
            <a:xfrm>
              <a:off x="1318738" y="5070491"/>
              <a:ext cx="3502474" cy="85720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9952" tIns="30480" rIns="56896" bIns="30480" numCol="1" spcCol="1270" anchor="ctr" anchorCtr="0">
              <a:noAutofit/>
            </a:bodyPr>
            <a:lstStyle/>
            <a:p>
              <a:pPr lvl="0" defTabSz="355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/>
                  </a:solidFill>
                </a:rPr>
                <a:t>Любую информацию, которая, по мнению заявителя, является важной для принятия решения при рассмотрении жалобы.</a:t>
              </a:r>
              <a:r>
                <a:rPr lang="ru-RU" sz="800" kern="1200" dirty="0" smtClean="0"/>
                <a:t>..</a:t>
              </a:r>
            </a:p>
            <a:p>
              <a:pPr lvl="0" defTabSz="355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800" kern="1200" dirty="0"/>
            </a:p>
          </p:txBody>
        </p:sp>
      </p:grpSp>
      <p:sp>
        <p:nvSpPr>
          <p:cNvPr id="38" name="Овал 37"/>
          <p:cNvSpPr/>
          <p:nvPr/>
        </p:nvSpPr>
        <p:spPr>
          <a:xfrm>
            <a:off x="5015877" y="2228641"/>
            <a:ext cx="657528" cy="65752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2050" name="Picture 2" descr="http://ds11.bskedu.ru/images/mail-reply-all.png"/>
          <p:cNvPicPr>
            <a:picLocks noChangeAspect="1" noChangeArrowheads="1"/>
          </p:cNvPicPr>
          <p:nvPr/>
        </p:nvPicPr>
        <p:blipFill>
          <a:blip r:embed="rId11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76" y="1319576"/>
            <a:ext cx="942530" cy="942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erabytemarket.ru/userfiles/phone-148955_640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78" y="3369667"/>
            <a:ext cx="948580" cy="948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vreshetov.com/images/%D0%BA%D0%BE%D0%BD%D1%82%D1%80%D0%BE%D0%BB%D0%B8%D1%80%D1%83%D1%8E%D1%89%D0%B8%D0%B5_%D0%BE%D1%80%D0%B3%D0%B0%D0%BD%D1%8B_%D1%83%D0%BA%D1%80%D0%B0%D0%B8%D0%BD%D1%8B.png"/>
          <p:cNvPicPr>
            <a:picLocks noChangeAspect="1" noChangeArrowheads="1"/>
          </p:cNvPicPr>
          <p:nvPr/>
        </p:nvPicPr>
        <p:blipFill>
          <a:blip r:embed="rId13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12" y="4821239"/>
            <a:ext cx="1129582" cy="984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Группа 41"/>
          <p:cNvGrpSpPr/>
          <p:nvPr/>
        </p:nvGrpSpPr>
        <p:grpSpPr>
          <a:xfrm>
            <a:off x="5474326" y="2239122"/>
            <a:ext cx="3347989" cy="657528"/>
            <a:chOff x="1087989" y="3418141"/>
            <a:chExt cx="3666857" cy="657528"/>
          </a:xfrm>
        </p:grpSpPr>
        <p:sp>
          <p:nvSpPr>
            <p:cNvPr id="43" name="Пятиугольник 42"/>
            <p:cNvSpPr/>
            <p:nvPr/>
          </p:nvSpPr>
          <p:spPr>
            <a:xfrm rot="10800000">
              <a:off x="1087989" y="3418141"/>
              <a:ext cx="3666857" cy="657528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Пятиугольник 4"/>
            <p:cNvSpPr/>
            <p:nvPr/>
          </p:nvSpPr>
          <p:spPr>
            <a:xfrm rot="21600000">
              <a:off x="1252371" y="3418141"/>
              <a:ext cx="3502475" cy="6575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9952" tIns="30480" rIns="56896" bIns="30480" numCol="1" spcCol="1270" anchor="ctr" anchorCtr="0">
              <a:noAutofit/>
            </a:bodyPr>
            <a:lstStyle/>
            <a:p>
              <a:pPr lvl="0" defTabSz="355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/>
                  </a:solidFill>
                </a:rPr>
                <a:t>Требования заявителя.</a:t>
              </a:r>
              <a:endParaRPr lang="ru-RU" sz="1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5470156" y="3895873"/>
            <a:ext cx="3347989" cy="657528"/>
            <a:chOff x="1087989" y="3418141"/>
            <a:chExt cx="3666857" cy="657528"/>
          </a:xfrm>
        </p:grpSpPr>
        <p:sp>
          <p:nvSpPr>
            <p:cNvPr id="46" name="Пятиугольник 45"/>
            <p:cNvSpPr/>
            <p:nvPr/>
          </p:nvSpPr>
          <p:spPr>
            <a:xfrm rot="10800000">
              <a:off x="1087989" y="3418141"/>
              <a:ext cx="3666857" cy="657528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Пятиугольник 4"/>
            <p:cNvSpPr/>
            <p:nvPr/>
          </p:nvSpPr>
          <p:spPr>
            <a:xfrm rot="21600000">
              <a:off x="1252371" y="3418141"/>
              <a:ext cx="3502475" cy="6575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9952" tIns="30480" rIns="56896" bIns="30480" numCol="1" spcCol="1270" anchor="ctr" anchorCtr="0">
              <a:noAutofit/>
            </a:bodyPr>
            <a:lstStyle/>
            <a:p>
              <a:pPr lvl="0" defTabSz="355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/>
                  </a:solidFill>
                </a:rPr>
                <a:t>Перечень прилагаемых документов указывается в заявлении.</a:t>
              </a:r>
              <a:endParaRPr lang="ru-RU" sz="14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297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0" y="0"/>
            <a:ext cx="9148936" cy="6867071"/>
            <a:chOff x="0" y="0"/>
            <a:chExt cx="9148936" cy="6867071"/>
          </a:xfrm>
        </p:grpSpPr>
        <p:pic>
          <p:nvPicPr>
            <p:cNvPr id="6" name="Picture 4" descr="http://izoozi.ru/wall/big/5016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402"/>
            <a:stretch/>
          </p:blipFill>
          <p:spPr bwMode="auto">
            <a:xfrm rot="5400000">
              <a:off x="4489196" y="2207332"/>
              <a:ext cx="170543" cy="9148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4" descr="C:\Users\АЛЕНУШКА\Desktop\_23-2147509522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5000" contrast="1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870" b="1"/>
            <a:stretch/>
          </p:blipFill>
          <p:spPr bwMode="auto">
            <a:xfrm rot="10800000">
              <a:off x="0" y="0"/>
              <a:ext cx="9148936" cy="2060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Федеральная Антимонопольная Служба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47" y="130351"/>
              <a:ext cx="706989" cy="767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Прямоугольник 10"/>
          <p:cNvSpPr/>
          <p:nvPr/>
        </p:nvSpPr>
        <p:spPr>
          <a:xfrm>
            <a:off x="285720" y="928670"/>
            <a:ext cx="848797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 smtClean="0">
              <a:solidFill>
                <a:srgbClr val="FF0000"/>
              </a:solidFill>
            </a:endParaRPr>
          </a:p>
          <a:p>
            <a:pPr algn="just">
              <a:spcAft>
                <a:spcPts val="1800"/>
              </a:spcAft>
              <a:defRPr/>
            </a:pPr>
            <a:endParaRPr lang="ru-RU" sz="2400" dirty="0" smtClean="0"/>
          </a:p>
          <a:p>
            <a:pPr algn="just">
              <a:spcAft>
                <a:spcPts val="1800"/>
              </a:spcAft>
              <a:defRPr/>
            </a:pPr>
            <a:endParaRPr lang="ru-RU" sz="2400" b="1" dirty="0">
              <a:solidFill>
                <a:srgbClr val="C00000"/>
              </a:solidFill>
              <a:latin typeface="+mn-lt"/>
              <a:cs typeface="Mangal" pitchFamily="18" charset="0"/>
            </a:endParaRPr>
          </a:p>
          <a:p>
            <a:pPr algn="just" eaLnBrk="1" hangingPunct="1">
              <a:defRPr/>
            </a:pPr>
            <a:endParaRPr lang="ru-RU" sz="2200" b="1" u="sng" dirty="0" smtClean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7046913" y="6580188"/>
            <a:ext cx="2133600" cy="304800"/>
          </a:xfrm>
        </p:spPr>
        <p:txBody>
          <a:bodyPr/>
          <a:lstStyle/>
          <a:p>
            <a:fld id="{6DEBC92E-39BB-49EB-8567-906EA4F7A241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45259" y="1550699"/>
            <a:ext cx="3676650" cy="4752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4565" y="1239425"/>
            <a:ext cx="3552825" cy="5076825"/>
          </a:xfrm>
          <a:prstGeom prst="rect">
            <a:avLst/>
          </a:prstGeom>
          <a:ln w="38100"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6" name="Группа 15"/>
          <p:cNvGrpSpPr/>
          <p:nvPr/>
        </p:nvGrpSpPr>
        <p:grpSpPr>
          <a:xfrm>
            <a:off x="4529706" y="286423"/>
            <a:ext cx="4249594" cy="1153840"/>
            <a:chOff x="-1340748" y="149930"/>
            <a:chExt cx="4708860" cy="1275312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-1340748" y="149930"/>
              <a:ext cx="4708860" cy="11419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-1071918" y="394810"/>
              <a:ext cx="4278603" cy="1030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Рекомендуемая форма на сайте </a:t>
              </a:r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www.fas.gov.ru</a:t>
              </a:r>
            </a:p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6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20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0" y="0"/>
            <a:ext cx="9148936" cy="6867071"/>
            <a:chOff x="0" y="0"/>
            <a:chExt cx="9148936" cy="6867071"/>
          </a:xfrm>
        </p:grpSpPr>
        <p:pic>
          <p:nvPicPr>
            <p:cNvPr id="6" name="Picture 4" descr="http://izoozi.ru/wall/big/5016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402"/>
            <a:stretch/>
          </p:blipFill>
          <p:spPr bwMode="auto">
            <a:xfrm rot="5400000">
              <a:off x="4489196" y="2207332"/>
              <a:ext cx="170543" cy="9148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4" descr="C:\Users\АЛЕНУШКА\Desktop\_23-2147509522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5000" contrast="1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870" b="1"/>
            <a:stretch/>
          </p:blipFill>
          <p:spPr bwMode="auto">
            <a:xfrm rot="10800000">
              <a:off x="0" y="0"/>
              <a:ext cx="9148936" cy="2060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Федеральная Антимонопольная Служба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47" y="130351"/>
              <a:ext cx="706989" cy="767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Прямоугольник 10"/>
          <p:cNvSpPr/>
          <p:nvPr/>
        </p:nvSpPr>
        <p:spPr>
          <a:xfrm>
            <a:off x="285720" y="928670"/>
            <a:ext cx="848797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 smtClean="0">
              <a:solidFill>
                <a:srgbClr val="FF0000"/>
              </a:solidFill>
            </a:endParaRPr>
          </a:p>
          <a:p>
            <a:pPr algn="just">
              <a:spcAft>
                <a:spcPts val="1800"/>
              </a:spcAft>
              <a:defRPr/>
            </a:pPr>
            <a:endParaRPr lang="ru-RU" sz="2400" dirty="0" smtClean="0"/>
          </a:p>
          <a:p>
            <a:pPr algn="just">
              <a:spcAft>
                <a:spcPts val="1800"/>
              </a:spcAft>
              <a:defRPr/>
            </a:pPr>
            <a:endParaRPr lang="ru-RU" sz="2400" b="1" dirty="0">
              <a:solidFill>
                <a:srgbClr val="C00000"/>
              </a:solidFill>
              <a:latin typeface="+mn-lt"/>
              <a:cs typeface="Mangal" pitchFamily="18" charset="0"/>
            </a:endParaRPr>
          </a:p>
          <a:p>
            <a:pPr algn="just" eaLnBrk="1" hangingPunct="1">
              <a:defRPr/>
            </a:pPr>
            <a:endParaRPr lang="ru-RU" sz="2200" b="1" u="sng" dirty="0" smtClean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>
          <a:xfrm>
            <a:off x="-1" y="3476904"/>
            <a:ext cx="9144000" cy="547687"/>
          </a:xfrm>
          <a:prstGeom prst="rect">
            <a:avLst/>
          </a:prstGeom>
        </p:spPr>
        <p:txBody>
          <a:bodyPr vert="horz" lIns="90000" tIns="45000" rIns="90000" bIns="4500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200"/>
              </a:lnSpc>
              <a:buSzPct val="45000"/>
              <a:buFont typeface="StarSymbol"/>
              <a:buNone/>
            </a:pPr>
            <a:endParaRPr lang="ru-RU" sz="1800" b="1" dirty="0" smtClean="0">
              <a:solidFill>
                <a:srgbClr val="2CAEA8"/>
              </a:solidFill>
              <a:ea typeface="ＭＳ Ｐゴシック" pitchFamily="34" charset="-128"/>
            </a:endParaRP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7046913" y="6580188"/>
            <a:ext cx="2133600" cy="304800"/>
          </a:xfrm>
        </p:spPr>
        <p:txBody>
          <a:bodyPr/>
          <a:lstStyle/>
          <a:p>
            <a:fld id="{6DEBC92E-39BB-49EB-8567-906EA4F7A241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1350" y="3890880"/>
            <a:ext cx="83138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     Решение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о возвращении жалобы может быть принято </a:t>
            </a:r>
            <a:r>
              <a:rPr lang="ru-RU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в течение трех рабочих дней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со дня ее поступления в антимонопольный </a:t>
            </a:r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орган</a:t>
            </a:r>
            <a:r>
              <a:rPr lang="en-US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343" y="4869160"/>
            <a:ext cx="82718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    В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случае принятия жалобы к рассмотрению антимонопольный орган </a:t>
            </a:r>
            <a:r>
              <a:rPr lang="ru-RU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размещает в течение трех рабочих дней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со дня ее поступления информацию о поступлении жалобы и ее содержании на сайте антимонопольного органа, направляет заявителю, в </a:t>
            </a:r>
            <a:r>
              <a:rPr lang="ru-RU" sz="1600" dirty="0" smtClean="0"/>
              <a:t>уполномоченный орган </a:t>
            </a:r>
            <a:r>
              <a:rPr lang="ru-RU" sz="1600" dirty="0"/>
              <a:t>в сфере градостроительных отношений </a:t>
            </a:r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(или) организацию, осуществляющую эксплуатацию сетей, уведомление о поступлении жалобы.</a:t>
            </a:r>
          </a:p>
        </p:txBody>
      </p:sp>
      <p:sp>
        <p:nvSpPr>
          <p:cNvPr id="16" name="Rectangle 2"/>
          <p:cNvSpPr txBox="1">
            <a:spLocks/>
          </p:cNvSpPr>
          <p:nvPr/>
        </p:nvSpPr>
        <p:spPr>
          <a:xfrm>
            <a:off x="562262" y="4494931"/>
            <a:ext cx="8155064" cy="547687"/>
          </a:xfrm>
          <a:prstGeom prst="rect">
            <a:avLst/>
          </a:prstGeom>
        </p:spPr>
        <p:txBody>
          <a:bodyPr vert="horz" lIns="90000" tIns="45000" rIns="90000" bIns="4500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200"/>
              </a:lnSpc>
              <a:buSzPct val="45000"/>
              <a:buFont typeface="StarSymbol"/>
              <a:buNone/>
            </a:pPr>
            <a:endParaRPr lang="ru-RU" sz="1800" b="1" dirty="0" smtClean="0">
              <a:solidFill>
                <a:srgbClr val="2CAEA8"/>
              </a:solidFill>
              <a:ea typeface="ＭＳ Ｐゴシック" pitchFamily="34" charset="-128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2262" y="2167800"/>
            <a:ext cx="83138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    Заявитель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вправе отозвать жалобу до принятия решения по существу жалобы. Заявитель, отозвавший поданную им жалобу, </a:t>
            </a:r>
            <a:r>
              <a:rPr lang="ru-RU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не вправе подать повторно жалобу </a:t>
            </a:r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те же акты и (или) действия (бездействие) </a:t>
            </a:r>
            <a:r>
              <a:rPr lang="ru-RU" sz="1600" dirty="0" smtClean="0">
                <a:cs typeface="Times New Roman" panose="02020603050405020304" pitchFamily="18" charset="0"/>
              </a:rPr>
              <a:t>уполномоченного органа </a:t>
            </a:r>
            <a:r>
              <a:rPr lang="ru-RU" sz="1600" dirty="0">
                <a:cs typeface="Times New Roman" panose="02020603050405020304" pitchFamily="18" charset="0"/>
              </a:rPr>
              <a:t>в сфере градостроительных отношений </a:t>
            </a:r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(или) организации, осуществляющей эксплуатацию сетей, в порядке, установленном статьей 18.1 Закона о защите конкуренции.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2051721" y="380984"/>
            <a:ext cx="6192688" cy="1607856"/>
            <a:chOff x="-1577308" y="149930"/>
            <a:chExt cx="4945420" cy="1141920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-1340748" y="149930"/>
              <a:ext cx="4708860" cy="11419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-1577308" y="205674"/>
              <a:ext cx="4783994" cy="1030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defTabSz="1244600">
                <a:spcBef>
                  <a:spcPct val="0"/>
                </a:spcBef>
              </a:pPr>
              <a:r>
                <a:rPr lang="ru-RU" sz="2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   Отзыв жалобы</a:t>
              </a:r>
            </a:p>
            <a:p>
              <a:pPr defTabSz="1244600">
                <a:spcBef>
                  <a:spcPct val="0"/>
                </a:spcBef>
              </a:pPr>
              <a:r>
                <a:rPr lang="ru-RU" sz="2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   Возврат жалобы </a:t>
              </a:r>
            </a:p>
            <a:p>
              <a:pPr defTabSz="1244600">
                <a:spcBef>
                  <a:spcPct val="0"/>
                </a:spcBef>
              </a:pPr>
              <a:r>
                <a:rPr lang="ru-RU" sz="2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      Принятие жалобы к рассмотрению </a:t>
              </a:r>
              <a:endParaRPr lang="ru-RU" sz="26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" name="Нашивка 3"/>
          <p:cNvSpPr/>
          <p:nvPr/>
        </p:nvSpPr>
        <p:spPr>
          <a:xfrm>
            <a:off x="2415402" y="698041"/>
            <a:ext cx="360040" cy="19965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2415402" y="1495790"/>
            <a:ext cx="360040" cy="19965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2415402" y="1078670"/>
            <a:ext cx="360040" cy="19965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44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0" y="18313"/>
            <a:ext cx="9148936" cy="6867071"/>
            <a:chOff x="0" y="0"/>
            <a:chExt cx="9148936" cy="6867071"/>
          </a:xfrm>
        </p:grpSpPr>
        <p:pic>
          <p:nvPicPr>
            <p:cNvPr id="6" name="Picture 4" descr="http://izoozi.ru/wall/big/5016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402"/>
            <a:stretch/>
          </p:blipFill>
          <p:spPr bwMode="auto">
            <a:xfrm rot="5400000">
              <a:off x="4489196" y="2207332"/>
              <a:ext cx="170543" cy="9148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4" descr="C:\Users\АЛЕНУШКА\Desktop\_23-2147509522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5000" contrast="1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870" b="1"/>
            <a:stretch/>
          </p:blipFill>
          <p:spPr bwMode="auto">
            <a:xfrm rot="10800000">
              <a:off x="0" y="0"/>
              <a:ext cx="9148936" cy="2060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Федеральная Антимонопольная Служба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47" y="130351"/>
              <a:ext cx="706989" cy="767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Прямоугольник 10"/>
          <p:cNvSpPr/>
          <p:nvPr/>
        </p:nvSpPr>
        <p:spPr>
          <a:xfrm>
            <a:off x="285720" y="928670"/>
            <a:ext cx="848797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 smtClean="0">
              <a:solidFill>
                <a:srgbClr val="FF0000"/>
              </a:solidFill>
            </a:endParaRPr>
          </a:p>
          <a:p>
            <a:pPr algn="just">
              <a:spcAft>
                <a:spcPts val="1800"/>
              </a:spcAft>
              <a:defRPr/>
            </a:pPr>
            <a:endParaRPr lang="ru-RU" sz="2400" dirty="0" smtClean="0"/>
          </a:p>
          <a:p>
            <a:pPr algn="just">
              <a:spcAft>
                <a:spcPts val="1800"/>
              </a:spcAft>
              <a:defRPr/>
            </a:pPr>
            <a:endParaRPr lang="ru-RU" sz="2400" b="1" dirty="0">
              <a:solidFill>
                <a:srgbClr val="C00000"/>
              </a:solidFill>
              <a:latin typeface="+mn-lt"/>
              <a:cs typeface="Mangal" pitchFamily="18" charset="0"/>
            </a:endParaRPr>
          </a:p>
          <a:p>
            <a:pPr algn="just" eaLnBrk="1" hangingPunct="1">
              <a:defRPr/>
            </a:pPr>
            <a:endParaRPr lang="ru-RU" sz="2200" b="1" u="sng" dirty="0" smtClean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7046913" y="6580188"/>
            <a:ext cx="2133600" cy="304800"/>
          </a:xfrm>
        </p:spPr>
        <p:txBody>
          <a:bodyPr/>
          <a:lstStyle/>
          <a:p>
            <a:fld id="{6DEBC92E-39BB-49EB-8567-906EA4F7A241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42895320"/>
              </p:ext>
            </p:extLst>
          </p:nvPr>
        </p:nvGraphicFramePr>
        <p:xfrm>
          <a:off x="596609" y="1738869"/>
          <a:ext cx="7677392" cy="4783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16" name="Группа 15"/>
          <p:cNvGrpSpPr/>
          <p:nvPr/>
        </p:nvGrpSpPr>
        <p:grpSpPr>
          <a:xfrm>
            <a:off x="4211960" y="286424"/>
            <a:ext cx="4680520" cy="1198360"/>
            <a:chOff x="-1340748" y="149930"/>
            <a:chExt cx="4708860" cy="1141920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-1340748" y="149930"/>
              <a:ext cx="4708860" cy="11419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-1071918" y="205674"/>
              <a:ext cx="4278603" cy="1030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Жалоба возвращается, если:</a:t>
              </a:r>
              <a:endParaRPr lang="ru-RU" sz="26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414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0" y="0"/>
            <a:ext cx="9148936" cy="6867071"/>
            <a:chOff x="0" y="0"/>
            <a:chExt cx="9148936" cy="6867071"/>
          </a:xfrm>
        </p:grpSpPr>
        <p:pic>
          <p:nvPicPr>
            <p:cNvPr id="6" name="Picture 4" descr="http://izoozi.ru/wall/big/50161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402"/>
            <a:stretch/>
          </p:blipFill>
          <p:spPr bwMode="auto">
            <a:xfrm rot="5400000">
              <a:off x="4489196" y="2207332"/>
              <a:ext cx="170543" cy="9148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4" descr="C:\Users\АЛЕНУШКА\Desktop\_23-2147509522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5000" contrast="1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870" b="1"/>
            <a:stretch/>
          </p:blipFill>
          <p:spPr bwMode="auto">
            <a:xfrm rot="10800000">
              <a:off x="0" y="0"/>
              <a:ext cx="9148936" cy="2060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Федеральная Антимонопольная Служба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47" y="130351"/>
              <a:ext cx="706989" cy="767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Прямоугольник 10"/>
          <p:cNvSpPr/>
          <p:nvPr/>
        </p:nvSpPr>
        <p:spPr>
          <a:xfrm>
            <a:off x="285720" y="928670"/>
            <a:ext cx="848797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 smtClean="0">
              <a:solidFill>
                <a:srgbClr val="FF0000"/>
              </a:solidFill>
            </a:endParaRPr>
          </a:p>
          <a:p>
            <a:pPr algn="just">
              <a:spcAft>
                <a:spcPts val="1800"/>
              </a:spcAft>
              <a:defRPr/>
            </a:pPr>
            <a:endParaRPr lang="ru-RU" sz="2400" dirty="0" smtClean="0"/>
          </a:p>
          <a:p>
            <a:pPr algn="just">
              <a:spcAft>
                <a:spcPts val="1800"/>
              </a:spcAft>
              <a:defRPr/>
            </a:pPr>
            <a:endParaRPr lang="ru-RU" sz="2400" b="1" dirty="0">
              <a:solidFill>
                <a:srgbClr val="C00000"/>
              </a:solidFill>
              <a:latin typeface="+mn-lt"/>
              <a:cs typeface="Mangal" pitchFamily="18" charset="0"/>
            </a:endParaRPr>
          </a:p>
          <a:p>
            <a:pPr algn="just" eaLnBrk="1" hangingPunct="1">
              <a:defRPr/>
            </a:pPr>
            <a:endParaRPr lang="ru-RU" sz="2200" b="1" u="sng" dirty="0" smtClean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7046913" y="6580188"/>
            <a:ext cx="2133600" cy="304800"/>
          </a:xfrm>
        </p:spPr>
        <p:txBody>
          <a:bodyPr/>
          <a:lstStyle/>
          <a:p>
            <a:fld id="{6DEBC92E-39BB-49EB-8567-906EA4F7A241}" type="slidenum">
              <a:rPr lang="ru-RU" smtClean="0"/>
              <a:pPr/>
              <a:t>9</a:t>
            </a:fld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687516311"/>
              </p:ext>
            </p:extLst>
          </p:nvPr>
        </p:nvGraphicFramePr>
        <p:xfrm>
          <a:off x="471849" y="2204864"/>
          <a:ext cx="8336504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71849" y="4365104"/>
            <a:ext cx="83164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7345" algn="just"/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Уполномоченный орган в сфере градостроительных отношений и (или) организация, осуществляющая эксплуатацию сетей, </a:t>
            </a:r>
            <a:r>
              <a:rPr lang="ru-RU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обязаны </a:t>
            </a:r>
            <a:r>
              <a:rPr lang="ru-RU" sz="1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представить </a:t>
            </a:r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рассмотрение жалобы по существу письменное обоснование законности принятого акта и (или) совершенного действия (</a:t>
            </a:r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бездействия) с </a:t>
            </a:r>
            <a:r>
              <a:rPr lang="ru-RU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указанием положений нормативных правовых актов, устанавливающих порядок принятия такого акта и (или) совершения такого действия (бездействия).</a:t>
            </a:r>
          </a:p>
        </p:txBody>
      </p:sp>
    </p:spTree>
    <p:extLst>
      <p:ext uri="{BB962C8B-B14F-4D97-AF65-F5344CB8AC3E}">
        <p14:creationId xmlns:p14="http://schemas.microsoft.com/office/powerpoint/2010/main" val="328408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</TotalTime>
  <Words>1072</Words>
  <Application>Microsoft Office PowerPoint</Application>
  <PresentationFormat>Экран (4:3)</PresentationFormat>
  <Paragraphs>171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Оперативный контроль наполняемости бюджета доходами от продажи государственного имущества</dc:title>
  <dc:creator>АЛЕНУШКА</dc:creator>
  <cp:lastModifiedBy>Анпилов</cp:lastModifiedBy>
  <cp:revision>203</cp:revision>
  <cp:lastPrinted>2016-11-07T15:23:12Z</cp:lastPrinted>
  <dcterms:created xsi:type="dcterms:W3CDTF">2016-07-06T11:02:45Z</dcterms:created>
  <dcterms:modified xsi:type="dcterms:W3CDTF">2017-06-01T10:56:16Z</dcterms:modified>
</cp:coreProperties>
</file>