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4" r:id="rId2"/>
    <p:sldMasterId id="2147483717" r:id="rId3"/>
  </p:sldMasterIdLst>
  <p:notesMasterIdLst>
    <p:notesMasterId r:id="rId22"/>
  </p:notesMasterIdLst>
  <p:sldIdLst>
    <p:sldId id="256" r:id="rId4"/>
    <p:sldId id="290" r:id="rId5"/>
    <p:sldId id="291" r:id="rId6"/>
    <p:sldId id="274" r:id="rId7"/>
    <p:sldId id="289" r:id="rId8"/>
    <p:sldId id="292" r:id="rId9"/>
    <p:sldId id="293" r:id="rId10"/>
    <p:sldId id="294" r:id="rId11"/>
    <p:sldId id="277" r:id="rId12"/>
    <p:sldId id="295" r:id="rId13"/>
    <p:sldId id="278" r:id="rId14"/>
    <p:sldId id="296" r:id="rId15"/>
    <p:sldId id="280" r:id="rId16"/>
    <p:sldId id="275" r:id="rId17"/>
    <p:sldId id="297" r:id="rId18"/>
    <p:sldId id="298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008080"/>
    <a:srgbClr val="006666"/>
    <a:srgbClr val="00CC99"/>
    <a:srgbClr val="66FFCC"/>
    <a:srgbClr val="00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09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E25DC-65CE-4F43-9AB7-A1F57E3473A9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4D79-F339-4E3B-AEF8-14C790378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7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6311-BCD3-45BF-8793-219A4798914F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BB4A-2830-4FA2-BDAD-0A33F307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310C-1854-4E1C-95B0-B67DFF2AA068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3F7E-692F-4D55-81E8-A6D3132E3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876B-AA2E-462C-B903-CB9BB7644581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F794-F704-49DE-B73E-330FE236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E1D7-59F0-4862-8BBF-28B7F04F5EDE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FBE3-C208-4401-A5C2-B12E56A4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0B37-49B9-42AA-A678-07C6460B0D5C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FEB5-179F-490E-9983-F17B6F704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E1F2-99C9-4784-9A5E-D26F9A88766E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CF70-C4C0-4E81-8129-249DB06E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D445-BBC1-48B4-9B6C-FB9E26391575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A287-E37E-4B2C-8036-4E2A3E02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0860-6AAA-4016-A8CE-5EC97750DEE8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A594-80CD-4A2C-BF6D-81CB6F0B6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16ED-BBD1-4138-9493-C2E08B77649D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351E-9D4D-4782-8010-FE2FBE8B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C2C8-5432-46EF-AC7C-49B2A5DB6DAF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240D-2EB0-40A5-9A62-AE69E3B51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7947-CCEE-427D-B958-50A232908DAE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11CD-BDB6-4B13-89E0-53A8F8BAB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7E7A-6518-4737-A5BE-F568FB17D42B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49CC-4504-45E7-9ADF-E9EAF9D9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CB25-E3DD-4962-9BDD-7863E7AF1F0C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BF35-516F-468B-8C40-222405058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96C2-A93D-464B-81C8-71F2D1F40512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8D65-AECA-476F-9C22-3406C849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82E2-0BAC-4EC4-BAEB-591BFB5E3C82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44F4-8AC8-4EDF-860B-B47CE2E5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05C6-7BC7-4077-89A9-C6B43F740271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9C89-80E7-48FB-9E68-959ADC337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2CB9-E71D-458A-8E66-746B62AB178B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F407-54E6-4FCD-A54D-6DD30FED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6D00-35EF-41D2-BD86-3E81E743D896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DE87-38F8-40AF-A875-8BA023F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84D0-F6C7-4ED9-A79D-13FE843638C3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A53C-392B-492A-A6B3-D04889E9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6CBD-D3B6-41F4-90EE-E7AA70A7E654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8077-B8B9-4238-8F30-2E9D9B0F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FBA4-37EC-4F90-9E92-7E727C018ECE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A39B-0DA5-45D4-9A3A-327E4CB0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18E6-C969-491C-85B8-F6C95A54360C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FB5C-1703-4C2B-A0C2-0F2B81BE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40C8-6D88-4749-B3C8-2B0DEA3B7108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73FC-FD31-45D2-B3E4-67D8A5AD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099C-C313-4126-A776-E5E4ED379374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2419-1481-4A64-B414-1014CF27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53C-B12E-4109-8451-36F6E033A487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AFD7-9F82-4EEF-839B-D9B62514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0CD9-F99C-4A64-9CC6-82E8B0795FFD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A282-5B11-452D-9620-96F01E4A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F5BB-9692-41C0-BC3D-81DF7E7D747E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FB3D-0AAB-478D-A56D-D653D776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3A75-EBB4-405D-8764-4F252B156B64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B7C6-A9F6-4717-ABD2-099A63D68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fld id="{6AFED167-BF27-4166-A5AC-EE59E01B983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fld id="{8EE08015-A097-480D-ACCF-9A6B7271ED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53" r:id="rId8"/>
    <p:sldLayoutId id="2147483792" r:id="rId9"/>
    <p:sldLayoutId id="2147483844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3E75005-D802-400C-9B34-3767E108A0BA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5DE7139-65A8-42E8-8778-E87AC912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68914B3-935F-43F8-B265-50427C3093A9}" type="datetime1">
              <a:rPr lang="ru-RU"/>
              <a:pPr>
                <a:defRPr/>
              </a:pPr>
              <a:t>25.04.2019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83F2B13-324E-4A16-A41E-206C93E5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0" cstate="print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858" r:id="rId1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5517231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</a:p>
          <a:p>
            <a:pPr algn="ctr"/>
            <a:r>
              <a:rPr lang="ru-RU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Вологодского УФАС России </a:t>
            </a:r>
          </a:p>
          <a:p>
            <a:pPr algn="ctr"/>
            <a:r>
              <a:rPr lang="ru-RU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А.А. Ростиславова </a:t>
            </a:r>
          </a:p>
          <a:p>
            <a:pPr algn="r"/>
            <a:r>
              <a:rPr lang="ru-RU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апрель 2019г.</a:t>
            </a:r>
            <a:endParaRPr lang="ru-RU" dirty="0">
              <a:solidFill>
                <a:srgbClr val="0023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gray">
          <a:xfrm>
            <a:off x="323528" y="908719"/>
            <a:ext cx="5328592" cy="46085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3600" b="1" dirty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Организация и внедрение антимонопольного комплаенса в органах власти</a:t>
            </a:r>
            <a:endParaRPr lang="ru-RU" sz="3600" noProof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Создание и организация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антимонопольного комплаенса (</a:t>
            </a:r>
            <a:r>
              <a:rPr lang="ru-RU" sz="2600" b="1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2600" b="1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правительства Вологодской области от 18.03.2019 № </a:t>
            </a:r>
            <a:r>
              <a:rPr lang="ru-RU" sz="2600" b="1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268)</a:t>
            </a:r>
            <a:endParaRPr lang="ru-RU" sz="26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410072" y="2348880"/>
            <a:ext cx="7488832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государственной власти – юридические лица:</a:t>
            </a:r>
          </a:p>
          <a:p>
            <a:pPr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-до 1 мая 2019г. принимают правовые акты по созданию и организации системы антимонопольного комплаенса;</a:t>
            </a:r>
          </a:p>
          <a:p>
            <a:pPr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-ежегодно до 1 февраля года, следующего за отчётным, предоставляют в Комитет госзаказа области доклад об антимонопольном комплаенсе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410072" y="4149080"/>
            <a:ext cx="7488832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>
              <a:buClr>
                <a:srgbClr val="969696"/>
              </a:buClr>
            </a:pP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юридические лица:</a:t>
            </a:r>
          </a:p>
          <a:p>
            <a:pPr>
              <a:buClr>
                <a:srgbClr val="969696"/>
              </a:buClr>
            </a:pP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-до 1 мая 2019г.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правовые акты по созданию и организации системы антимонопольного комплаенса;</a:t>
            </a:r>
          </a:p>
          <a:p>
            <a:pPr>
              <a:buClr>
                <a:srgbClr val="969696"/>
              </a:buClr>
            </a:pP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-ежегодно до 1 февраля года, следующего за отчётным,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предоставляют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Комитет госзаказа области доклад об антимонопольном комплаенсе</a:t>
            </a:r>
          </a:p>
        </p:txBody>
      </p:sp>
    </p:spTree>
    <p:extLst>
      <p:ext uri="{BB962C8B-B14F-4D97-AF65-F5344CB8AC3E}">
        <p14:creationId xmlns:p14="http://schemas.microsoft.com/office/powerpoint/2010/main" val="199058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0" y="0"/>
            <a:ext cx="9144000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Акт об антимонопольном комплаенсе</a:t>
            </a:r>
          </a:p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должен содержать: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gray">
          <a:xfrm>
            <a:off x="2051720" y="1412775"/>
            <a:ext cx="6264695" cy="60389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уполномоченном подразделении (должностном лице), ответственном за антимонопольный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комплаенс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2051720" y="2016671"/>
            <a:ext cx="6264695" cy="52350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коллегиальном органе, осуществляющем оценку эффективности его функционирования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2051720" y="2540172"/>
            <a:ext cx="6264695" cy="6007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выявления и оценки рисков нарушения антимонопольного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2051720" y="3717032"/>
            <a:ext cx="6264695" cy="5760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контроля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функционированием антимонопольного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комплаенса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органе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власти 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gray">
          <a:xfrm>
            <a:off x="2051719" y="4303365"/>
            <a:ext cx="6264695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показатели и порядок оценки эффективности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антимонопольного комплаенса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gray">
          <a:xfrm>
            <a:off x="2051720" y="3140968"/>
            <a:ext cx="6264695" cy="5760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ознакомления служащих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актом об организации антимонопольного комплаенса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gray">
          <a:xfrm>
            <a:off x="2051720" y="5141392"/>
            <a:ext cx="4968552" cy="138395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 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антимонопольном комплаенсе должен быть размещен на официальном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государственной власти области, органа местного самоуправления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1768883" cy="31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0" y="0"/>
            <a:ext cx="9144000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Общий контроль за организацией и функционированием антимонопольного комплаенса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287524" y="1484784"/>
            <a:ext cx="8568952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органа власти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местного самоуправления, который: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287524" y="2420889"/>
            <a:ext cx="8568952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вводит в действие акт об антимонопольном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комплаенсе.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вносит в 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изменения, принимает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связанные с антимонопольным комплаенсом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287524" y="3284984"/>
            <a:ext cx="8568952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применяет предусмотренные законодательством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ответственности за несоблюдение служащими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антимонопольном комплаенсе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gray">
          <a:xfrm>
            <a:off x="287524" y="4941168"/>
            <a:ext cx="8568952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за устранением выявленных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антимонопольного комплаенса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gray">
          <a:xfrm>
            <a:off x="287524" y="4077072"/>
            <a:ext cx="8568952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рассматривает доклад об антимонопольном комплаенсе и принимает меры, направленные на устранение выявленных недостатков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4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0" y="0"/>
            <a:ext cx="9187433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Уполномоченное подразделение</a:t>
            </a:r>
          </a:p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(должностное лицо)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2217452" y="1628800"/>
            <a:ext cx="4752528" cy="9361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целях организации и функционирования антимонопольного комплаенса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 быть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1835696" y="4221088"/>
            <a:ext cx="5400600" cy="187220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состав, численность определяются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организационной структурой, штатной численностью и характером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власти или органа местного самоуправления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gray">
          <a:xfrm>
            <a:off x="513681" y="2780928"/>
            <a:ext cx="2088232" cy="11953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уполномоченное подразделение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gray">
          <a:xfrm>
            <a:off x="6455990" y="2780928"/>
            <a:ext cx="2088232" cy="11953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должностное лицо</a:t>
            </a:r>
          </a:p>
        </p:txBody>
      </p:sp>
    </p:spTree>
    <p:extLst>
      <p:ext uri="{BB962C8B-B14F-4D97-AF65-F5344CB8AC3E}">
        <p14:creationId xmlns:p14="http://schemas.microsoft.com/office/powerpoint/2010/main" val="21820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Принципы определения уполномоченного подразделения (должностного лица)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gray">
          <a:xfrm>
            <a:off x="755576" y="3645024"/>
            <a:ext cx="7272807" cy="10081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достаточность полномочий и ресурсов, необходимых для выполнения своих задач уполномоченным подразделением (должностным лицом)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gray">
          <a:xfrm>
            <a:off x="755576" y="2132856"/>
            <a:ext cx="7272807" cy="108012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подотчетность уполномоченного подразделения (должностного лица) непосредственно руководству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власти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Компетенция уполномоченного подразделения (должностного лица)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359532" y="1772817"/>
            <a:ext cx="8496944" cy="86409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и представление руководителю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антимонопольном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комплаенсе и документов,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регламентирующих процедуры антимонопольного комплаенса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359532" y="2780928"/>
            <a:ext cx="8496944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рисков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обстоятельств нарушения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антимонопольного законодательства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вероятности возникновения рисков нарушения антимонопольного законодательства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gray">
          <a:xfrm>
            <a:off x="359532" y="4725145"/>
            <a:ext cx="8496944" cy="79208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информирование руководителя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внутренних документах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могут повлечь нарушение антимонопольного законодательства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gray">
          <a:xfrm>
            <a:off x="359532" y="5661247"/>
            <a:ext cx="8496944" cy="64807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иные функции, связанные с функционированием антимонопольного комплаенса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gray">
          <a:xfrm>
            <a:off x="359532" y="3789040"/>
            <a:ext cx="8496944" cy="79208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консультирование служащих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вопросам, связанным с соблюдением антимонопольного законодательства и антимонопольным комплаенсом</a:t>
            </a:r>
          </a:p>
        </p:txBody>
      </p:sp>
    </p:spTree>
    <p:extLst>
      <p:ext uri="{BB962C8B-B14F-4D97-AF65-F5344CB8AC3E}">
        <p14:creationId xmlns:p14="http://schemas.microsoft.com/office/powerpoint/2010/main" val="302389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Функции коллегиального органа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339217" y="1772816"/>
            <a:ext cx="7329125" cy="10081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рассмотрение и оценка мероприятий федерального органа исполнительной власти в части, касающейся функционирования антимонопольного комплаенса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346088" y="2924944"/>
            <a:ext cx="7322255" cy="9669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(не реже 1 раза в год) оценки достижения ключевых показателей эффективности антимонопольного комплаенса в органе власти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gray">
          <a:xfrm>
            <a:off x="3779912" y="4797152"/>
            <a:ext cx="3600400" cy="1656183"/>
          </a:xfrm>
          <a:prstGeom prst="roundRect">
            <a:avLst>
              <a:gd name="adj" fmla="val 2254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коллегиального органа могут быть возложены на общественный совет при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органе власти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509118"/>
            <a:ext cx="1259632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gray">
          <a:xfrm>
            <a:off x="346090" y="4049687"/>
            <a:ext cx="7322252" cy="57606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рассмотрение и утверждение доклада об антимонопольном комплаенсе</a:t>
            </a:r>
          </a:p>
        </p:txBody>
      </p:sp>
    </p:spTree>
    <p:extLst>
      <p:ext uri="{BB962C8B-B14F-4D97-AF65-F5344CB8AC3E}">
        <p14:creationId xmlns:p14="http://schemas.microsoft.com/office/powerpoint/2010/main" val="371762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.depositphotos.com/1561359/3865/v/950/depositphotos_38656367-stock-illustration-3d-man-showing-okay-hand.jpg"/>
          <p:cNvPicPr>
            <a:picLocks noChangeAspect="1" noChangeArrowheads="1"/>
          </p:cNvPicPr>
          <p:nvPr/>
        </p:nvPicPr>
        <p:blipFill>
          <a:blip r:embed="rId2" cstate="print"/>
          <a:srcRect l="16436" r="20169"/>
          <a:stretch>
            <a:fillRect/>
          </a:stretch>
        </p:blipFill>
        <p:spPr bwMode="auto">
          <a:xfrm>
            <a:off x="5408" y="3717032"/>
            <a:ext cx="1944216" cy="306680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gray">
          <a:xfrm>
            <a:off x="984579" y="2277053"/>
            <a:ext cx="3590125" cy="122395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рисков нарушения антимонопольного законодательства</a:t>
            </a:r>
            <a:endParaRPr lang="ru-RU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gray">
          <a:xfrm>
            <a:off x="0" y="0"/>
            <a:ext cx="9149408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Актуальность антимонопольного комплаенса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1944520"/>
            <a:ext cx="870576" cy="870576"/>
            <a:chOff x="4576828" y="1015672"/>
            <a:chExt cx="870576" cy="870576"/>
          </a:xfrm>
        </p:grpSpPr>
        <p:sp>
          <p:nvSpPr>
            <p:cNvPr id="12" name="5-конечная звезда 11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21" name="Скругленный прямоугольник 20"/>
          <p:cNvSpPr/>
          <p:nvPr/>
        </p:nvSpPr>
        <p:spPr bwMode="gray">
          <a:xfrm>
            <a:off x="2397330" y="3717032"/>
            <a:ext cx="3590125" cy="12619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разработка мер минимизации рисков нарушения антимонопольного законодательства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 bwMode="gray">
          <a:xfrm>
            <a:off x="3860515" y="5214358"/>
            <a:ext cx="3590125" cy="122395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грамотное применение превентивных мер с учетом региональных особенностей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962042" y="2853989"/>
            <a:ext cx="870576" cy="1196620"/>
            <a:chOff x="4695667" y="1348204"/>
            <a:chExt cx="870576" cy="1196620"/>
          </a:xfrm>
        </p:grpSpPr>
        <p:sp>
          <p:nvSpPr>
            <p:cNvPr id="15" name="5-конечная звезда 14"/>
            <p:cNvSpPr/>
            <p:nvPr/>
          </p:nvSpPr>
          <p:spPr>
            <a:xfrm>
              <a:off x="4695667" y="1674248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59701" y="4646424"/>
            <a:ext cx="870576" cy="870576"/>
            <a:chOff x="4576828" y="1015672"/>
            <a:chExt cx="870576" cy="870576"/>
          </a:xfrm>
        </p:grpSpPr>
        <p:sp>
          <p:nvSpPr>
            <p:cNvPr id="9" name="5-конечная звезда 8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27784" y="3429000"/>
            <a:ext cx="4343400" cy="2179638"/>
            <a:chOff x="1676400" y="2743200"/>
            <a:chExt cx="4343400" cy="2362200"/>
          </a:xfrm>
        </p:grpSpPr>
        <p:pic>
          <p:nvPicPr>
            <p:cNvPr id="5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twitter_newbird_blu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2536825" y="2818900"/>
              <a:ext cx="3330575" cy="56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769" dirty="0" smtClean="0"/>
                <a:t>www.fas.gov.ru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2536825" y="3591390"/>
              <a:ext cx="3330575" cy="56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769" dirty="0" smtClean="0"/>
                <a:t>FAS-book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2536825" y="4343233"/>
              <a:ext cx="3482975" cy="56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769" dirty="0" err="1" smtClean="0"/>
                <a:t>rus_fas</a:t>
              </a:r>
              <a:endParaRPr lang="en-US" altLang="ru-RU" sz="2769" dirty="0" smtClean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11560" y="227687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8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008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2B7C6-A9F6-4717-ABD2-099A63D680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gray">
          <a:xfrm>
            <a:off x="0" y="0"/>
            <a:ext cx="9165332" cy="1916831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Указ Президента  Российской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21.12.2017 № 618 </a:t>
            </a:r>
            <a:r>
              <a:rPr lang="ru-RU" sz="2600" b="1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основных направлениях государственной политики по развитию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конкуренции</a:t>
            </a:r>
            <a:r>
              <a:rPr lang="ru-RU" sz="2600" b="1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gray">
          <a:xfrm>
            <a:off x="1619672" y="2204864"/>
            <a:ext cx="6120680" cy="187220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sz="2000" b="1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 постановил:</a:t>
            </a:r>
          </a:p>
          <a:p>
            <a:pPr algn="ctr">
              <a:buClr>
                <a:srgbClr val="969696"/>
              </a:buClr>
            </a:pPr>
            <a:r>
              <a:rPr lang="ru-RU" sz="2000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читать активное содействие</a:t>
            </a:r>
          </a:p>
          <a:p>
            <a:pPr algn="ctr">
              <a:buClr>
                <a:srgbClr val="969696"/>
              </a:buClr>
            </a:pPr>
            <a:r>
              <a:rPr lang="ru-RU" sz="20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развитию конкуренции в Российской Федерации </a:t>
            </a:r>
            <a:r>
              <a:rPr lang="ru-RU" sz="2000" b="1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деятельности</a:t>
            </a:r>
          </a:p>
          <a:p>
            <a:pPr algn="ctr">
              <a:buClr>
                <a:srgbClr val="969696"/>
              </a:buClr>
            </a:pPr>
            <a:r>
              <a:rPr lang="ru-RU" sz="20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органов власти и</a:t>
            </a:r>
            <a:r>
              <a:rPr lang="ru-RU" sz="2000" dirty="0" smtClean="0">
                <a:solidFill>
                  <a:srgbClr val="002322"/>
                </a:solidFill>
                <a:latin typeface="Times New Roman" pitchFamily="18" charset="0"/>
                <a:cs typeface="Times New Roman" pitchFamily="18" charset="0"/>
              </a:rPr>
              <a:t> органов местного самоуправления</a:t>
            </a:r>
            <a:endParaRPr lang="ru-RU" sz="2000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395536" y="4653136"/>
            <a:ext cx="4392488" cy="142497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власти и органы местного самоуправления ответственны 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реализацию государственной политики по развитию конкуренции</a:t>
            </a:r>
            <a:endParaRPr lang="ru-RU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71"/>
            <a:ext cx="14382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7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2B7C6-A9F6-4717-ABD2-099A63D680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gray">
          <a:xfrm>
            <a:off x="-5283" y="1"/>
            <a:ext cx="9200331" cy="1916831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Национальный план развития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конкуренции</a:t>
            </a:r>
          </a:p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Российской Федерации на 2018-2020 годы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.lpmcdn.com/lpfile/a/4/c/a4c935b0511eafe72e6975ccae95fbd6/-/scale/x1/-/crop/0x0x400x313/-/resize/288/-/quality/85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3" y="3212976"/>
            <a:ext cx="2132160" cy="187220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2267744" y="2636913"/>
            <a:ext cx="5328592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основных задач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2020г. количества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антимонопольного законодательства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стороны органов власти и органов местного самоуправления не менее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в 2 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сравнению с 2017г.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654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региональным органам исполнительной власти рекомендовано: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949CC-4504-45E7-9ADF-E9EAF9D9FC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Перечень поручений по итогам заседания 05.04.2018г. Госсовета по вопросу развития конкуренции</a:t>
            </a:r>
          </a:p>
          <a:p>
            <a:pPr algn="ctr"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(утв. Президентом РФ 15.05.2018 № Пр-817ГС )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gray">
          <a:xfrm>
            <a:off x="1104628" y="2420888"/>
            <a:ext cx="5714528" cy="8164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1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разработать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показатели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конкуренции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gray">
          <a:xfrm>
            <a:off x="1104629" y="3429000"/>
            <a:ext cx="5714528" cy="9604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1 апреля 2019г.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актуализировать региональные и муниципальные планы ("дорожные карты") по содействию развитию конкуренции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gray">
          <a:xfrm>
            <a:off x="1104628" y="4581128"/>
            <a:ext cx="5714529" cy="86409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выполнение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дорожных карт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учётом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к 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ключевых показателей развития конкуренции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gray">
          <a:xfrm>
            <a:off x="1104628" y="5661248"/>
            <a:ext cx="5714529" cy="86409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1 октября 2018г.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обеспечить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опубликование и актуализацию на официальных сайтах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объектах, находящихся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публичной  собственности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1" y="1"/>
            <a:ext cx="9144000" cy="1916831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Антимонопольный комплаенс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2915816" y="2276872"/>
            <a:ext cx="3528392" cy="8280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совокупность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правовых и организационных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мер,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2915816" y="3493765"/>
            <a:ext cx="3528393" cy="75970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 актом органа власти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2915816" y="4581128"/>
            <a:ext cx="3528393" cy="122413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соблюдение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антимонопольного законодательства и предупреждение его нарушения</a:t>
            </a:r>
          </a:p>
        </p:txBody>
      </p:sp>
      <p:pic>
        <p:nvPicPr>
          <p:cNvPr id="9" name="Рисунок 8" descr="http://www.kazminerals.info/images/large/6/images/F66Nf7R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9" y="4581128"/>
            <a:ext cx="2256185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0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-13717" y="0"/>
            <a:ext cx="9144000" cy="1916831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Цели антимонопольного комплаенса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59632" y="2132856"/>
            <a:ext cx="5746238" cy="873504"/>
            <a:chOff x="1665737" y="1880"/>
            <a:chExt cx="5746238" cy="873504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665737" y="1880"/>
              <a:ext cx="5746238" cy="873504"/>
            </a:xfrm>
            <a:prstGeom prst="homePlate">
              <a:avLst/>
            </a:prstGeom>
            <a:ln>
              <a:solidFill>
                <a:srgbClr val="009999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ятиугольник 4"/>
            <p:cNvSpPr/>
            <p:nvPr/>
          </p:nvSpPr>
          <p:spPr>
            <a:xfrm rot="21600000">
              <a:off x="1884113" y="1880"/>
              <a:ext cx="5527862" cy="873504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5191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обеспечение соответствия деятельности </a:t>
              </a:r>
              <a:b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органа власти требованиям </a:t>
              </a:r>
              <a:b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антимонопольного законодательства</a:t>
              </a:r>
              <a:endParaRPr lang="ru-RU" sz="18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67235" y="3293265"/>
            <a:ext cx="5746238" cy="873504"/>
            <a:chOff x="1687515" y="1880"/>
            <a:chExt cx="5746238" cy="873504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1687515" y="1880"/>
              <a:ext cx="5746238" cy="873504"/>
            </a:xfrm>
            <a:prstGeom prst="homePlate">
              <a:avLst/>
            </a:prstGeom>
            <a:ln>
              <a:solidFill>
                <a:srgbClr val="009999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1884113" y="1880"/>
              <a:ext cx="5527862" cy="873504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5191" tIns="68580" rIns="128016" bIns="68580" numCol="1" spcCol="1270" anchor="ctr" anchorCtr="0">
              <a:noAutofit/>
            </a:bodyPr>
            <a:lstStyle/>
            <a:p>
              <a:pPr lvl="0"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профилактика нарушений требований антимонопольного законодательства </a:t>
              </a:r>
              <a:br>
                <a:rPr lang="ru-RU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деятельности органа власти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45458" y="4436735"/>
            <a:ext cx="5746238" cy="873504"/>
            <a:chOff x="1665737" y="1880"/>
            <a:chExt cx="5746238" cy="873504"/>
          </a:xfrm>
        </p:grpSpPr>
        <p:sp>
          <p:nvSpPr>
            <p:cNvPr id="17" name="Пятиугольник 16"/>
            <p:cNvSpPr/>
            <p:nvPr/>
          </p:nvSpPr>
          <p:spPr>
            <a:xfrm rot="10800000">
              <a:off x="1665737" y="1880"/>
              <a:ext cx="5746238" cy="873504"/>
            </a:xfrm>
            <a:prstGeom prst="homePlate">
              <a:avLst/>
            </a:prstGeom>
            <a:ln>
              <a:solidFill>
                <a:srgbClr val="009999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ятиугольник 4"/>
            <p:cNvSpPr/>
            <p:nvPr/>
          </p:nvSpPr>
          <p:spPr>
            <a:xfrm rot="21600000">
              <a:off x="1884113" y="1880"/>
              <a:ext cx="5527862" cy="873504"/>
            </a:xfrm>
            <a:prstGeom prst="rect">
              <a:avLst/>
            </a:prstGeom>
            <a:ln>
              <a:solidFill>
                <a:srgbClr val="0099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5191" tIns="68580" rIns="128016" bIns="68580" numCol="1" spcCol="1270" anchor="ctr" anchorCtr="0">
              <a:noAutofit/>
            </a:bodyPr>
            <a:lstStyle/>
            <a:p>
              <a:pPr lvl="0"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повышение уровня правовой культуры</a:t>
              </a:r>
              <a:br>
                <a:rPr lang="ru-RU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органах власти</a:t>
              </a:r>
              <a:endParaRPr lang="ru-RU" dirty="0"/>
            </a:p>
          </p:txBody>
        </p:sp>
      </p:grpSp>
      <p:sp>
        <p:nvSpPr>
          <p:cNvPr id="20" name="Пятиугольник 19"/>
          <p:cNvSpPr/>
          <p:nvPr/>
        </p:nvSpPr>
        <p:spPr>
          <a:xfrm rot="10800000">
            <a:off x="1277690" y="5588144"/>
            <a:ext cx="5746238" cy="873504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ятиугольник 4"/>
          <p:cNvSpPr/>
          <p:nvPr/>
        </p:nvSpPr>
        <p:spPr>
          <a:xfrm>
            <a:off x="1496066" y="5588144"/>
            <a:ext cx="5527862" cy="873504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5191" tIns="68580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сокращение количества нарушений антимонопольного законодательства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9607" y="1997872"/>
            <a:ext cx="1143471" cy="1143471"/>
          </a:xfrm>
          <a:prstGeom prst="ellipse">
            <a:avLst/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6666"/>
            </a:extrusionClr>
          </a:sp3d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733836" y="3158281"/>
            <a:ext cx="1143471" cy="1143471"/>
          </a:xfrm>
          <a:prstGeom prst="ellipse">
            <a:avLst/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6666"/>
            </a:extrusionClr>
          </a:sp3d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739466" y="4301752"/>
            <a:ext cx="1143471" cy="1143471"/>
          </a:xfrm>
          <a:prstGeom prst="ellipse">
            <a:avLst/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6666"/>
            </a:extrusionClr>
          </a:sp3d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759607" y="5453161"/>
            <a:ext cx="1143471" cy="1143471"/>
          </a:xfrm>
          <a:prstGeom prst="ellipse">
            <a:avLst/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00808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6666"/>
            </a:extrusionClr>
          </a:sp3d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402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0" y="0"/>
            <a:ext cx="9144000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 антимонопольного комплаенса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gray">
          <a:xfrm>
            <a:off x="179512" y="2060848"/>
            <a:ext cx="4399731" cy="4452266"/>
          </a:xfrm>
          <a:prstGeom prst="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108000" rIns="144000" bIns="72000" rtlCol="0" anchor="ctr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2617885" y="2348880"/>
            <a:ext cx="4114355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рисков нарушений антимонопольного законодательства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2617885" y="3429000"/>
            <a:ext cx="4114355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рисками нарушений антимонопольного законодательства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gray">
          <a:xfrm>
            <a:off x="2617887" y="4509120"/>
            <a:ext cx="4114353" cy="9361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соответствия деятельности органа власти требованиям антимонопольного законодательства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gray">
          <a:xfrm>
            <a:off x="2617887" y="5661247"/>
            <a:ext cx="4114354" cy="85186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в органе власти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антимонопольного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комплаенса</a:t>
            </a:r>
          </a:p>
        </p:txBody>
      </p:sp>
    </p:spTree>
    <p:extLst>
      <p:ext uri="{BB962C8B-B14F-4D97-AF65-F5344CB8AC3E}">
        <p14:creationId xmlns:p14="http://schemas.microsoft.com/office/powerpoint/2010/main" val="261851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0" y="0"/>
            <a:ext cx="9144000" cy="1916832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Принципы антимонопольного комплаенса</a:t>
            </a:r>
            <a:endParaRPr lang="ru-RU" sz="2600" b="1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529915" y="2057670"/>
            <a:ext cx="4042085" cy="8059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r"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совершенствование</a:t>
            </a:r>
          </a:p>
          <a:p>
            <a:pPr algn="r"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антимонопольного комплаенса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gray">
          <a:xfrm>
            <a:off x="1946499" y="4089624"/>
            <a:ext cx="4198512" cy="963496"/>
          </a:xfrm>
          <a:prstGeom prst="roundRect">
            <a:avLst>
              <a:gd name="adj" fmla="val 503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r"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</a:t>
            </a:r>
          </a:p>
          <a:p>
            <a:pPr algn="r"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открытости действия в органе власти антимонопольного комплаенса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gray">
          <a:xfrm>
            <a:off x="2615055" y="5219382"/>
            <a:ext cx="4077759" cy="9095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непрерывность функционирования антимонопольного комплаенса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1287570" y="3029878"/>
            <a:ext cx="4076518" cy="90317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регулярность оценки рисков нарушения антимонопольного законодательства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16962" y="2531084"/>
            <a:ext cx="870576" cy="870576"/>
            <a:chOff x="4576828" y="1015672"/>
            <a:chExt cx="870576" cy="870576"/>
          </a:xfrm>
        </p:grpSpPr>
        <p:sp>
          <p:nvSpPr>
            <p:cNvPr id="14" name="5-конечная звезда 13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2648" y="1558876"/>
            <a:ext cx="870576" cy="870576"/>
            <a:chOff x="4576828" y="1015672"/>
            <a:chExt cx="870576" cy="870576"/>
          </a:xfrm>
        </p:grpSpPr>
        <p:sp>
          <p:nvSpPr>
            <p:cNvPr id="11" name="5-конечная звезда 10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11211" y="3603848"/>
            <a:ext cx="870576" cy="870576"/>
            <a:chOff x="4576828" y="1015672"/>
            <a:chExt cx="870576" cy="870576"/>
          </a:xfrm>
        </p:grpSpPr>
        <p:sp>
          <p:nvSpPr>
            <p:cNvPr id="17" name="5-конечная звезда 16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27222" y="4720588"/>
            <a:ext cx="870576" cy="870576"/>
            <a:chOff x="4576828" y="1015672"/>
            <a:chExt cx="870576" cy="870576"/>
          </a:xfrm>
        </p:grpSpPr>
        <p:sp>
          <p:nvSpPr>
            <p:cNvPr id="20" name="5-конечная звезда 19"/>
            <p:cNvSpPr/>
            <p:nvPr/>
          </p:nvSpPr>
          <p:spPr>
            <a:xfrm>
              <a:off x="4576828" y="1015672"/>
              <a:ext cx="870576" cy="870576"/>
            </a:xfrm>
            <a:prstGeom prst="star5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5-конечная звезда 4"/>
            <p:cNvSpPr/>
            <p:nvPr/>
          </p:nvSpPr>
          <p:spPr>
            <a:xfrm>
              <a:off x="4845854" y="1348204"/>
              <a:ext cx="332524" cy="332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5860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EDE87-38F8-40AF-A875-8BA023FABB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4000" cy="191683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spcAft>
                <a:spcPts val="0"/>
              </a:spcAft>
              <a:buClr>
                <a:srgbClr val="969696"/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созданию и организации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антимонопольного комплаенса</a:t>
            </a:r>
            <a:endParaRPr lang="ru-RU" sz="26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683568" y="2276872"/>
            <a:ext cx="6768752" cy="187220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распоряжением Правительства Российской Федерации от 18.10.2018 № 2258-р утверждены Методические рекомендации по созданию и организации федеральными органами исполнительной власти системы внутреннего обеспечения соответствия требованиям антимонопольного законодательства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gray">
          <a:xfrm>
            <a:off x="683568" y="4437112"/>
            <a:ext cx="6768752" cy="1800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44000" bIns="7200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Вологодской области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18.03.2019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утверждены Методические рекомендации по созданию и организации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области системы </a:t>
            </a:r>
            <a:r>
              <a:rPr lang="ru-RU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внутреннего обеспечения соответствия требованиям антимонопольного </a:t>
            </a: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 (далее – методические рекомендации)</a:t>
            </a:r>
            <a:endParaRPr lang="ru-RU" noProof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lIns="108000" tIns="108000" rIns="144000" bIns="72000" rtlCol="0" anchor="ctr"/>
      <a:lstStyle>
        <a:defPPr marL="190500" indent="-190500" algn="ctr">
          <a:lnSpc>
            <a:spcPct val="95000"/>
          </a:lnSpc>
          <a:spcAft>
            <a:spcPts val="800"/>
          </a:spcAft>
          <a:buClr>
            <a:srgbClr val="969696"/>
          </a:buClr>
          <a:buFont typeface="Wingdings" pitchFamily="2" charset="2"/>
          <a:buChar char="§"/>
          <a:defRPr noProof="1">
            <a:solidFill>
              <a:srgbClr val="000000"/>
            </a:solidFill>
            <a:cs typeface="Arial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>
          <a:defRPr sz="1600" b="1" dirty="0">
            <a:solidFill>
              <a:schemeClr val="tx1"/>
            </a:solidFill>
            <a:latin typeface="Times New Roman" pitchFamily="18" charset="0"/>
            <a:ea typeface="ＭＳ Ｐゴシック" pitchFamily="34" charset="-128"/>
            <a:cs typeface="Times New Roman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2451</TotalTime>
  <Words>876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Тема1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 по созданию и организации антимонопольного комплаенса</vt:lpstr>
      <vt:lpstr>Создание и организация антимонопольного комплаенса (постановление правительства Вологодской области от 18.03.2019 № 268)</vt:lpstr>
      <vt:lpstr>Презентация PowerPoint</vt:lpstr>
      <vt:lpstr>Презентация PowerPoint</vt:lpstr>
      <vt:lpstr>Презентация PowerPoint</vt:lpstr>
      <vt:lpstr>Принципы определения уполномоченного подразделения (должностного лица)</vt:lpstr>
      <vt:lpstr>Компетенция уполномоченного подразделения (должностного лица)</vt:lpstr>
      <vt:lpstr>Функции коллегиального органа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антимонопольного законодательства:</dc:title>
  <dc:creator>Windows User</dc:creator>
  <cp:lastModifiedBy>Ростиславова</cp:lastModifiedBy>
  <cp:revision>276</cp:revision>
  <cp:lastPrinted>2019-04-24T16:00:29Z</cp:lastPrinted>
  <dcterms:created xsi:type="dcterms:W3CDTF">2018-09-09T17:19:35Z</dcterms:created>
  <dcterms:modified xsi:type="dcterms:W3CDTF">2019-04-25T07:23:59Z</dcterms:modified>
</cp:coreProperties>
</file>